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0" r:id="rId3"/>
    <p:sldId id="276" r:id="rId4"/>
    <p:sldId id="277" r:id="rId5"/>
    <p:sldId id="278" r:id="rId6"/>
    <p:sldId id="257" r:id="rId7"/>
    <p:sldId id="258" r:id="rId8"/>
    <p:sldId id="261" r:id="rId9"/>
    <p:sldId id="262" r:id="rId10"/>
    <p:sldId id="259" r:id="rId11"/>
    <p:sldId id="279" r:id="rId12"/>
    <p:sldId id="280" r:id="rId13"/>
    <p:sldId id="281" r:id="rId14"/>
    <p:sldId id="282" r:id="rId15"/>
    <p:sldId id="283" r:id="rId16"/>
    <p:sldId id="286" r:id="rId17"/>
    <p:sldId id="284" r:id="rId18"/>
    <p:sldId id="285" r:id="rId19"/>
    <p:sldId id="274" r:id="rId20"/>
    <p:sldId id="275" r:id="rId21"/>
    <p:sldId id="263" r:id="rId22"/>
    <p:sldId id="264" r:id="rId23"/>
    <p:sldId id="265" r:id="rId24"/>
    <p:sldId id="266" r:id="rId25"/>
    <p:sldId id="267" r:id="rId26"/>
    <p:sldId id="268" r:id="rId27"/>
    <p:sldId id="269" r:id="rId28"/>
    <p:sldId id="270" r:id="rId29"/>
    <p:sldId id="271" r:id="rId30"/>
    <p:sldId id="272" r:id="rId31"/>
    <p:sldId id="273" r:id="rId3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14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Date Placeholder 29"/>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19" name="Footer Placeholder 18"/>
          <p:cNvSpPr>
            <a:spLocks noGrp="1"/>
          </p:cNvSpPr>
          <p:nvPr>
            <p:ph type="ftr" sz="quarter" idx="11"/>
          </p:nvPr>
        </p:nvSpPr>
        <p:spPr/>
        <p:txBody>
          <a:bodyPr/>
          <a:lstStyle/>
          <a:p>
            <a:endParaRPr lang="zh-TW" altLang="en-US"/>
          </a:p>
        </p:txBody>
      </p:sp>
      <p:sp>
        <p:nvSpPr>
          <p:cNvPr id="27" name="Slide Number Placeholder 26"/>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TW" altLang="en-US" smtClean="0"/>
              <a:t>按一下以編輯母片標題樣式</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TW" altLang="en-US" smtClean="0"/>
              <a:t>按一下以編輯母片標題樣式</a:t>
            </a:r>
            <a:endParaRPr kumimoji="0" lang="en-US"/>
          </a:p>
        </p:txBody>
      </p:sp>
      <p:sp>
        <p:nvSpPr>
          <p:cNvPr id="3" name="Content Placeholder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Date Placeholder 3"/>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Date Placeholder 4"/>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Date Placeholder 6"/>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Date Placeholder 2"/>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Date Placeholder 4"/>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C058A315-C51D-4B0C-9B5F-2EDC6EDEE2B1}"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Date Placeholder 4"/>
          <p:cNvSpPr>
            <a:spLocks noGrp="1"/>
          </p:cNvSpPr>
          <p:nvPr>
            <p:ph type="dt" sz="half" idx="10"/>
          </p:nvPr>
        </p:nvSpPr>
        <p:spPr/>
        <p:txBody>
          <a:bodyPr/>
          <a:lstStyle/>
          <a:p>
            <a:fld id="{80F0C000-755C-467B-8C97-B15280280EA1}" type="datetimeFigureOut">
              <a:rPr lang="zh-TW" altLang="en-US" smtClean="0"/>
              <a:t>2016/10/30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a:xfrm>
            <a:off x="8077200" y="6356350"/>
            <a:ext cx="609600" cy="365125"/>
          </a:xfrm>
        </p:spPr>
        <p:txBody>
          <a:bodyPr/>
          <a:lstStyle/>
          <a:p>
            <a:fld id="{C058A315-C51D-4B0C-9B5F-2EDC6EDEE2B1}" type="slidenum">
              <a:rPr lang="zh-TW" altLang="en-US" smtClean="0"/>
              <a:t>‹#›</a:t>
            </a:fld>
            <a:endParaRPr lang="zh-TW"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0F0C000-755C-467B-8C97-B15280280EA1}" type="datetimeFigureOut">
              <a:rPr lang="zh-TW" altLang="en-US" smtClean="0"/>
              <a:t>2016/10/30</a:t>
            </a:fld>
            <a:endParaRPr lang="zh-TW"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058A315-C51D-4B0C-9B5F-2EDC6EDEE2B1}" type="slidenum">
              <a:rPr lang="zh-TW" altLang="en-US" smtClean="0"/>
              <a:t>‹#›</a:t>
            </a:fld>
            <a:endParaRPr lang="zh-TW"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forum.pon99.net/memberlist.php?mode=viewprofile&amp;u=47&amp;sid=4d3c0d072d2be5a35d3ad0d1b5184c7f" TargetMode="External"/><Relationship Id="rId2" Type="http://schemas.openxmlformats.org/officeDocument/2006/relationships/hyperlink" Target="http://mypaper.pchome.com.tw/news/kylesmile" TargetMode="External"/><Relationship Id="rId1" Type="http://schemas.openxmlformats.org/officeDocument/2006/relationships/slideLayout" Target="../slideLayouts/slideLayout2.xml"/><Relationship Id="rId4" Type="http://schemas.openxmlformats.org/officeDocument/2006/relationships/hyperlink" Target="http://forum.pon99.net/blog.php?u=47&amp;sid=4d3c0d072d2be5a35d3ad0d1b5184c7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文學中的意</a:t>
            </a:r>
            <a:r>
              <a:rPr lang="zh-TW" altLang="en-US" dirty="0"/>
              <a:t>象</a:t>
            </a:r>
          </a:p>
        </p:txBody>
      </p:sp>
      <p:sp>
        <p:nvSpPr>
          <p:cNvPr id="3" name="副標題 2"/>
          <p:cNvSpPr>
            <a:spLocks noGrp="1"/>
          </p:cNvSpPr>
          <p:nvPr>
            <p:ph type="subTitle" idx="1"/>
          </p:nvPr>
        </p:nvSpPr>
        <p:spPr/>
        <p:txBody>
          <a:bodyPr>
            <a:normAutofit/>
          </a:bodyPr>
          <a:lstStyle/>
          <a:p>
            <a:r>
              <a:rPr lang="zh-TW" altLang="en-US" dirty="0" smtClean="0"/>
              <a:t>大一國文</a:t>
            </a:r>
            <a:endParaRPr lang="en-US" altLang="zh-TW" dirty="0" smtClean="0"/>
          </a:p>
          <a:p>
            <a:r>
              <a:rPr lang="zh-TW" altLang="en-US" dirty="0" smtClean="0"/>
              <a:t>劉慧珠老師摘錄整理</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意象的表現可有幾種方法？</a:t>
            </a:r>
            <a:endParaRPr lang="zh-TW" altLang="en-US" dirty="0"/>
          </a:p>
        </p:txBody>
      </p:sp>
      <p:sp>
        <p:nvSpPr>
          <p:cNvPr id="3" name="內容版面配置區 2"/>
          <p:cNvSpPr>
            <a:spLocks noGrp="1"/>
          </p:cNvSpPr>
          <p:nvPr>
            <p:ph idx="1"/>
          </p:nvPr>
        </p:nvSpPr>
        <p:spPr/>
        <p:txBody>
          <a:bodyPr/>
          <a:lstStyle/>
          <a:p>
            <a:r>
              <a:rPr lang="zh-TW" altLang="en-US" dirty="0" smtClean="0"/>
              <a:t>學者曾提出三種意象的表達方法：意象的直接表達、意象的間接表達、繼起意象的表達；其實，換成簡單的說法便是：意象的直述（陳）、意象的譬喻、意象的象徵；</a:t>
            </a:r>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小說舉例：</a:t>
            </a:r>
            <a:r>
              <a:rPr lang="en-US" altLang="zh-TW" dirty="0" smtClean="0"/>
              <a:t/>
            </a:r>
            <a:br>
              <a:rPr lang="en-US" altLang="zh-TW" dirty="0" smtClean="0"/>
            </a:br>
            <a:r>
              <a:rPr lang="zh-TW" altLang="en-US" dirty="0" smtClean="0"/>
              <a:t>黃春明</a:t>
            </a:r>
            <a:r>
              <a:rPr lang="en-US" altLang="zh-TW" dirty="0" smtClean="0"/>
              <a:t>〈</a:t>
            </a:r>
            <a:r>
              <a:rPr lang="zh-TW" altLang="en-US" dirty="0" smtClean="0"/>
              <a:t>兒子的大玩偶</a:t>
            </a:r>
            <a:r>
              <a:rPr lang="en-US" altLang="zh-TW" dirty="0" smtClean="0"/>
              <a:t>〉</a:t>
            </a:r>
            <a:endParaRPr lang="zh-TW" altLang="en-US" dirty="0"/>
          </a:p>
        </p:txBody>
      </p:sp>
      <p:sp>
        <p:nvSpPr>
          <p:cNvPr id="3" name="內容版面配置區 2"/>
          <p:cNvSpPr>
            <a:spLocks noGrp="1"/>
          </p:cNvSpPr>
          <p:nvPr>
            <p:ph idx="1"/>
          </p:nvPr>
        </p:nvSpPr>
        <p:spPr/>
        <p:txBody>
          <a:bodyPr/>
          <a:lstStyle/>
          <a:p>
            <a:r>
              <a:rPr lang="zh-TW" altLang="en-US" dirty="0" smtClean="0"/>
              <a:t>透過卑微小人物面對生活困境時的無奈，藉由「三明治人」、「面具」等意象，刻劃人性細微之處、夫妻情感的真摯、父親發現稚子只認得不真實的自己的複雜心緒，甚至是小鎮人情，都讓這齣悲喜劇擁有堅實的現實基礎，而煥發出動人的力量。</a:t>
            </a:r>
            <a:endParaRPr lang="zh-TW" altLang="en-US" dirty="0"/>
          </a:p>
        </p:txBody>
      </p:sp>
    </p:spTree>
    <p:extLst>
      <p:ext uri="{BB962C8B-B14F-4D97-AF65-F5344CB8AC3E}">
        <p14:creationId xmlns:p14="http://schemas.microsoft.com/office/powerpoint/2010/main" val="702138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七等生</a:t>
            </a:r>
            <a:r>
              <a:rPr lang="en-US" altLang="zh-TW" dirty="0" smtClean="0"/>
              <a:t>〈</a:t>
            </a:r>
            <a:r>
              <a:rPr lang="zh-TW" altLang="en-US" dirty="0" smtClean="0"/>
              <a:t>我愛黑眼珠</a:t>
            </a:r>
            <a:r>
              <a:rPr lang="en-US" altLang="zh-TW" dirty="0" smtClean="0"/>
              <a:t>〉</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李龍第的「自我」存在與追尋</a:t>
            </a:r>
            <a:r>
              <a:rPr lang="zh-TW" altLang="en-US" dirty="0"/>
              <a:t>─</a:t>
            </a:r>
            <a:endParaRPr lang="en-US" altLang="zh-TW" dirty="0" smtClean="0"/>
          </a:p>
          <a:p>
            <a:r>
              <a:rPr lang="zh-TW" altLang="en-US" dirty="0" smtClean="0"/>
              <a:t>大雨滂沱，淹沒城市，路上行人為了逃生，爭相躲避。在猶如世界末日之際，理隆地從現實世界中掙脫出來，慨歎世人求生存慾念的可恥，思索在冷酷的自然力量下，如何堅信、保持自己作為人存在的價值。他把一個昏迷落水的妓女抱上屋脊，與他共渡危難，並不顧妻子的責罵，一意孤行。在他看來，他已不再依附妻子，而另一個女人又不得不依附他的幫助，從而實現了「自我」的價值尊嚴。</a:t>
            </a:r>
            <a:endParaRPr lang="en-US" altLang="zh-TW" dirty="0" smtClean="0"/>
          </a:p>
        </p:txBody>
      </p:sp>
    </p:spTree>
    <p:extLst>
      <p:ext uri="{BB962C8B-B14F-4D97-AF65-F5344CB8AC3E}">
        <p14:creationId xmlns:p14="http://schemas.microsoft.com/office/powerpoint/2010/main" val="1370204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a:t>就佛洛伊德心理分析而言，這篇小說像一個超現實的夢境，李龍第分裂為二，妻子也分裂為二：黑眼珠是潛意識的原慾？男性心中的女性潛質</a:t>
            </a:r>
            <a:r>
              <a:rPr lang="zh-TW" altLang="en-US" dirty="0" smtClean="0"/>
              <a:t>？</a:t>
            </a:r>
            <a:endParaRPr lang="en-US" altLang="zh-TW" dirty="0" smtClean="0"/>
          </a:p>
          <a:p>
            <a:r>
              <a:rPr lang="zh-TW" altLang="en-US" dirty="0" smtClean="0"/>
              <a:t>在</a:t>
            </a:r>
            <a:r>
              <a:rPr lang="zh-TW" altLang="en-US" dirty="0"/>
              <a:t>其</a:t>
            </a:r>
            <a:r>
              <a:rPr lang="zh-TW" altLang="en-US" dirty="0" smtClean="0"/>
              <a:t>中原我</a:t>
            </a:r>
            <a:r>
              <a:rPr lang="en-US" altLang="zh-TW" dirty="0" smtClean="0"/>
              <a:t>(Id)</a:t>
            </a:r>
            <a:r>
              <a:rPr lang="zh-TW" altLang="en-US" dirty="0" smtClean="0"/>
              <a:t>、自我</a:t>
            </a:r>
            <a:r>
              <a:rPr lang="en-US" altLang="zh-TW" dirty="0" smtClean="0"/>
              <a:t>(Ego)</a:t>
            </a:r>
            <a:r>
              <a:rPr lang="zh-TW" altLang="en-US" dirty="0" smtClean="0"/>
              <a:t>、超我</a:t>
            </a:r>
            <a:r>
              <a:rPr lang="en-US" altLang="zh-TW" dirty="0" smtClean="0"/>
              <a:t>( Super ego)</a:t>
            </a:r>
            <a:r>
              <a:rPr lang="zh-TW" altLang="en-US" dirty="0" smtClean="0"/>
              <a:t>糾葛不清，洪水正代表潛意識無邊無際的大海，也正是現代人心靈的裸現，如同達利的畫作、布紐爾的電影那麼神秘不可解，卻鮮明有力。</a:t>
            </a:r>
            <a:endParaRPr lang="zh-TW" altLang="en-US" dirty="0"/>
          </a:p>
        </p:txBody>
      </p:sp>
    </p:spTree>
    <p:extLst>
      <p:ext uri="{BB962C8B-B14F-4D97-AF65-F5344CB8AC3E}">
        <p14:creationId xmlns:p14="http://schemas.microsoft.com/office/powerpoint/2010/main" val="3861877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dirty="0" smtClean="0"/>
              <a:t>達利</a:t>
            </a:r>
            <a:r>
              <a:rPr lang="zh-TW" altLang="en-US" dirty="0"/>
              <a:t>最著名的繪畫</a:t>
            </a:r>
            <a:r>
              <a:rPr lang="zh-TW" altLang="en-US" dirty="0" smtClean="0"/>
              <a:t>：</a:t>
            </a:r>
            <a:endParaRPr lang="zh-TW" altLang="en-US" dirty="0"/>
          </a:p>
        </p:txBody>
      </p:sp>
      <p:sp>
        <p:nvSpPr>
          <p:cNvPr id="8" name="文字版面配置區 7"/>
          <p:cNvSpPr>
            <a:spLocks noGrp="1"/>
          </p:cNvSpPr>
          <p:nvPr>
            <p:ph type="body" idx="1"/>
          </p:nvPr>
        </p:nvSpPr>
        <p:spPr/>
        <p:txBody>
          <a:bodyPr/>
          <a:lstStyle/>
          <a:p>
            <a:r>
              <a:rPr lang="zh-TW" altLang="en-US" dirty="0"/>
              <a:t>記憶的永恒 </a:t>
            </a:r>
            <a:r>
              <a:rPr lang="en-US" altLang="zh-TW" dirty="0"/>
              <a:t>Persistence of Memory 1931</a:t>
            </a:r>
            <a:endParaRPr lang="zh-TW" altLang="en-US" dirty="0"/>
          </a:p>
        </p:txBody>
      </p:sp>
      <p:sp>
        <p:nvSpPr>
          <p:cNvPr id="9" name="文字版面配置區 8"/>
          <p:cNvSpPr>
            <a:spLocks noGrp="1"/>
          </p:cNvSpPr>
          <p:nvPr>
            <p:ph type="body" sz="half" idx="3"/>
          </p:nvPr>
        </p:nvSpPr>
        <p:spPr/>
        <p:txBody>
          <a:bodyPr>
            <a:normAutofit fontScale="92500" lnSpcReduction="10000"/>
          </a:bodyPr>
          <a:lstStyle/>
          <a:p>
            <a:r>
              <a:rPr lang="zh-TW" altLang="en-US" dirty="0"/>
              <a:t>內戰的預感 帶熟豆的軟結構 </a:t>
            </a:r>
            <a:r>
              <a:rPr lang="en-US" altLang="zh-TW" dirty="0"/>
              <a:t>1936</a:t>
            </a:r>
            <a:endParaRPr lang="zh-TW" altLang="en-US" dirty="0"/>
          </a:p>
        </p:txBody>
      </p:sp>
      <p:pic>
        <p:nvPicPr>
          <p:cNvPr id="6" name="內容版面配置區 5"/>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323528" y="2708920"/>
            <a:ext cx="3925317" cy="2899400"/>
          </a:xfrm>
        </p:spPr>
      </p:pic>
      <p:pic>
        <p:nvPicPr>
          <p:cNvPr id="11" name="內容版面配置區 10"/>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767962" y="2514600"/>
            <a:ext cx="3795900" cy="3846513"/>
          </a:xfrm>
        </p:spPr>
      </p:pic>
    </p:spTree>
    <p:extLst>
      <p:ext uri="{BB962C8B-B14F-4D97-AF65-F5344CB8AC3E}">
        <p14:creationId xmlns:p14="http://schemas.microsoft.com/office/powerpoint/2010/main" val="3740840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薩爾瓦多</a:t>
            </a:r>
            <a:r>
              <a:rPr lang="en-US" altLang="zh-TW" dirty="0"/>
              <a:t>·</a:t>
            </a:r>
            <a:r>
              <a:rPr lang="zh-TW" altLang="en-US" dirty="0"/>
              <a:t>達利（</a:t>
            </a:r>
            <a:r>
              <a:rPr lang="en-US" altLang="zh-TW" dirty="0"/>
              <a:t>Salvador Dali</a:t>
            </a:r>
            <a:r>
              <a:rPr lang="zh-TW" altLang="en-US" dirty="0" smtClean="0"/>
              <a:t>）</a:t>
            </a:r>
            <a:endParaRPr lang="zh-TW" altLang="en-US" dirty="0"/>
          </a:p>
        </p:txBody>
      </p:sp>
      <p:sp>
        <p:nvSpPr>
          <p:cNvPr id="3" name="內容版面配置區 2"/>
          <p:cNvSpPr>
            <a:spLocks noGrp="1"/>
          </p:cNvSpPr>
          <p:nvPr>
            <p:ph sz="half" idx="1"/>
          </p:nvPr>
        </p:nvSpPr>
        <p:spPr/>
        <p:txBody>
          <a:bodyPr>
            <a:normAutofit fontScale="92500" lnSpcReduction="20000"/>
          </a:bodyPr>
          <a:lstStyle/>
          <a:p>
            <a:r>
              <a:rPr lang="zh-TW" altLang="en-US" dirty="0" smtClean="0"/>
              <a:t>西班牙</a:t>
            </a:r>
            <a:r>
              <a:rPr lang="zh-TW" altLang="en-US" dirty="0"/>
              <a:t>畫家，于</a:t>
            </a:r>
            <a:r>
              <a:rPr lang="en-US" altLang="zh-TW" dirty="0"/>
              <a:t>1904</a:t>
            </a:r>
            <a:r>
              <a:rPr lang="zh-TW" altLang="en-US" dirty="0"/>
              <a:t>年</a:t>
            </a:r>
            <a:r>
              <a:rPr lang="en-US" altLang="zh-TW" dirty="0"/>
              <a:t>5</a:t>
            </a:r>
            <a:r>
              <a:rPr lang="zh-TW" altLang="en-US" dirty="0"/>
              <a:t>月</a:t>
            </a:r>
            <a:r>
              <a:rPr lang="en-US" altLang="zh-TW" dirty="0"/>
              <a:t>11</a:t>
            </a:r>
            <a:r>
              <a:rPr lang="zh-TW" altLang="en-US" dirty="0"/>
              <a:t>日出生於西班牙東北部的加泰隆尼亞省的菲格拉斯城</a:t>
            </a:r>
            <a:r>
              <a:rPr lang="zh-TW" altLang="en-US" dirty="0" smtClean="0"/>
              <a:t>。</a:t>
            </a:r>
            <a:endParaRPr lang="en-US" altLang="zh-TW" dirty="0" smtClean="0"/>
          </a:p>
          <a:p>
            <a:r>
              <a:rPr lang="zh-TW" altLang="en-US" dirty="0" smtClean="0"/>
              <a:t>他</a:t>
            </a:r>
            <a:r>
              <a:rPr lang="zh-TW" altLang="en-US" dirty="0"/>
              <a:t>的童年和青少年時代非常活躍，這對於他後來的生涯尤其重要；這個時期的一些軼事，無論真實與否，都是他以後許多持續不變的形象的基礎，他與父母及妻子加拉的關係對於他的藝術個性的形成具有決定性的作用</a:t>
            </a:r>
            <a:r>
              <a:rPr lang="zh-TW" altLang="en-US" dirty="0" smtClean="0"/>
              <a:t>。</a:t>
            </a:r>
            <a:endParaRPr lang="zh-TW" altLang="en-US" dirty="0"/>
          </a:p>
        </p:txBody>
      </p:sp>
      <p:pic>
        <p:nvPicPr>
          <p:cNvPr id="5" name="內容版面配置區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55976" y="1844824"/>
            <a:ext cx="3657600" cy="4195928"/>
          </a:xfrm>
        </p:spPr>
      </p:pic>
    </p:spTree>
    <p:extLst>
      <p:ext uri="{BB962C8B-B14F-4D97-AF65-F5344CB8AC3E}">
        <p14:creationId xmlns:p14="http://schemas.microsoft.com/office/powerpoint/2010/main" val="32159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七等生</a:t>
            </a:r>
            <a:r>
              <a:rPr lang="en-US" altLang="zh-TW" dirty="0" smtClean="0"/>
              <a:t>〈</a:t>
            </a:r>
            <a:r>
              <a:rPr lang="zh-TW" altLang="en-US" dirty="0" smtClean="0"/>
              <a:t>沙河悲歌</a:t>
            </a:r>
            <a:r>
              <a:rPr lang="en-US" altLang="zh-TW" dirty="0" smtClean="0"/>
              <a:t>〉</a:t>
            </a:r>
            <a:endParaRPr lang="zh-TW" altLang="en-US" dirty="0"/>
          </a:p>
        </p:txBody>
      </p:sp>
      <p:sp>
        <p:nvSpPr>
          <p:cNvPr id="3" name="內容版面配置區 2"/>
          <p:cNvSpPr>
            <a:spLocks noGrp="1"/>
          </p:cNvSpPr>
          <p:nvPr>
            <p:ph idx="1"/>
          </p:nvPr>
        </p:nvSpPr>
        <p:spPr/>
        <p:txBody>
          <a:bodyPr/>
          <a:lstStyle/>
          <a:p>
            <a:r>
              <a:rPr lang="zh-TW" altLang="en-US" dirty="0" smtClean="0"/>
              <a:t>沙河的意象指涉─</a:t>
            </a:r>
            <a:endParaRPr lang="en-US" altLang="zh-TW" dirty="0" smtClean="0"/>
          </a:p>
          <a:p>
            <a:r>
              <a:rPr lang="zh-TW" altLang="en-US" dirty="0" smtClean="0"/>
              <a:t>「自我」的</a:t>
            </a:r>
            <a:r>
              <a:rPr lang="zh-TW" altLang="en-US" dirty="0"/>
              <a:t>追尋</a:t>
            </a:r>
            <a:endParaRPr lang="en-US" altLang="zh-TW" dirty="0" smtClean="0"/>
          </a:p>
          <a:p>
            <a:r>
              <a:rPr lang="zh-TW" altLang="en-US" dirty="0"/>
              <a:t>沙河的在地</a:t>
            </a:r>
            <a:r>
              <a:rPr lang="zh-TW" altLang="en-US" dirty="0" smtClean="0"/>
              <a:t>性</a:t>
            </a:r>
            <a:endParaRPr lang="en-US" altLang="zh-TW" dirty="0" smtClean="0"/>
          </a:p>
          <a:p>
            <a:r>
              <a:rPr lang="zh-TW" altLang="en-US" dirty="0" smtClean="0"/>
              <a:t>「白馬」出現</a:t>
            </a:r>
            <a:r>
              <a:rPr lang="zh-TW" altLang="en-US" dirty="0"/>
              <a:t>的</a:t>
            </a:r>
            <a:r>
              <a:rPr lang="zh-TW" altLang="en-US" dirty="0" smtClean="0"/>
              <a:t>遠方</a:t>
            </a:r>
            <a:endParaRPr lang="en-US" altLang="zh-TW" dirty="0" smtClean="0"/>
          </a:p>
          <a:p>
            <a:r>
              <a:rPr lang="zh-TW" altLang="en-US" dirty="0" smtClean="0"/>
              <a:t>「文學聖地」的重現</a:t>
            </a:r>
            <a:endParaRPr lang="en-US" altLang="zh-TW" dirty="0" smtClean="0"/>
          </a:p>
          <a:p>
            <a:r>
              <a:rPr lang="zh-TW" altLang="en-US" dirty="0"/>
              <a:t>聖徒夢</a:t>
            </a:r>
            <a:endParaRPr lang="en-US" altLang="zh-TW" dirty="0" smtClean="0"/>
          </a:p>
          <a:p>
            <a:r>
              <a:rPr lang="zh-TW" altLang="en-US" dirty="0"/>
              <a:t>沙河與</a:t>
            </a:r>
            <a:r>
              <a:rPr lang="zh-TW" altLang="en-US" dirty="0" smtClean="0"/>
              <a:t>樂器、性愛</a:t>
            </a:r>
            <a:r>
              <a:rPr lang="zh-TW" altLang="en-US" dirty="0"/>
              <a:t>的轉喻</a:t>
            </a:r>
          </a:p>
        </p:txBody>
      </p:sp>
    </p:spTree>
    <p:extLst>
      <p:ext uri="{BB962C8B-B14F-4D97-AF65-F5344CB8AC3E}">
        <p14:creationId xmlns:p14="http://schemas.microsoft.com/office/powerpoint/2010/main" val="830229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fontScale="90000"/>
          </a:bodyPr>
          <a:lstStyle/>
          <a:p>
            <a:r>
              <a:rPr lang="zh-TW" altLang="en-US" dirty="0"/>
              <a:t>超現實大師導演</a:t>
            </a:r>
            <a:r>
              <a:rPr lang="en-US" altLang="zh-TW" dirty="0"/>
              <a:t>–</a:t>
            </a:r>
            <a:r>
              <a:rPr lang="zh-TW" altLang="en-US" dirty="0"/>
              <a:t>路易斯．布紐</a:t>
            </a:r>
            <a:r>
              <a:rPr lang="zh-TW" altLang="en-US" dirty="0" smtClean="0"/>
              <a:t>爾</a:t>
            </a:r>
            <a:endParaRPr lang="zh-TW" altLang="en-US" dirty="0"/>
          </a:p>
        </p:txBody>
      </p:sp>
      <p:sp>
        <p:nvSpPr>
          <p:cNvPr id="3" name="內容版面配置區 2"/>
          <p:cNvSpPr>
            <a:spLocks noGrp="1"/>
          </p:cNvSpPr>
          <p:nvPr>
            <p:ph sz="half" idx="1"/>
          </p:nvPr>
        </p:nvSpPr>
        <p:spPr/>
        <p:txBody>
          <a:bodyPr>
            <a:normAutofit fontScale="92500"/>
          </a:bodyPr>
          <a:lstStyle/>
          <a:p>
            <a:r>
              <a:rPr lang="zh-TW" altLang="en-US" dirty="0"/>
              <a:t>布紐爾首部短片</a:t>
            </a:r>
            <a:r>
              <a:rPr lang="en-US" altLang="zh-TW" dirty="0"/>
              <a:t>《</a:t>
            </a:r>
            <a:r>
              <a:rPr lang="zh-TW" altLang="en-US" dirty="0"/>
              <a:t>安達魯之犬</a:t>
            </a:r>
            <a:r>
              <a:rPr lang="en-US" altLang="zh-TW" dirty="0"/>
              <a:t>》</a:t>
            </a:r>
            <a:r>
              <a:rPr lang="zh-TW" altLang="en-US" dirty="0"/>
              <a:t>（</a:t>
            </a:r>
            <a:r>
              <a:rPr lang="en-US" altLang="zh-TW" dirty="0"/>
              <a:t>1929</a:t>
            </a:r>
            <a:r>
              <a:rPr lang="zh-TW" altLang="en-US" dirty="0"/>
              <a:t>）的</a:t>
            </a:r>
            <a:r>
              <a:rPr lang="zh-TW" altLang="en-US" dirty="0" smtClean="0"/>
              <a:t>影像令人咋舌。其</a:t>
            </a:r>
            <a:r>
              <a:rPr lang="zh-TW" altLang="en-US" dirty="0"/>
              <a:t>作品風格隨他漂泊於西班牙、法國與墨西哥的人生而轉變</a:t>
            </a:r>
            <a:r>
              <a:rPr lang="zh-TW" altLang="en-US" dirty="0" smtClean="0"/>
              <a:t>。</a:t>
            </a:r>
            <a:endParaRPr lang="en-US" altLang="zh-TW" dirty="0" smtClean="0"/>
          </a:p>
          <a:p>
            <a:r>
              <a:rPr lang="zh-TW" altLang="en-US" dirty="0" smtClean="0"/>
              <a:t>他</a:t>
            </a:r>
            <a:r>
              <a:rPr lang="zh-TW" altLang="en-US" dirty="0"/>
              <a:t>一生獲獎無數，忠於自己的創作風格，拍出多部令人大開眼界的傑作，電影大師希區考克</a:t>
            </a:r>
            <a:r>
              <a:rPr lang="en-US" altLang="zh-TW" dirty="0"/>
              <a:t>(Alfred Hitchcock)</a:t>
            </a:r>
            <a:r>
              <a:rPr lang="zh-TW" altLang="en-US" dirty="0"/>
              <a:t>讚揚他為「永遠的最佳導演」。</a:t>
            </a:r>
            <a:endParaRPr lang="en-US" altLang="zh-TW" dirty="0" smtClean="0"/>
          </a:p>
        </p:txBody>
      </p:sp>
      <p:pic>
        <p:nvPicPr>
          <p:cNvPr id="6" name="內容版面配置區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791200" y="2832894"/>
            <a:ext cx="1752600" cy="26098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圖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55976" y="2618387"/>
            <a:ext cx="1708340" cy="23523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435965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布紐爾</a:t>
            </a:r>
            <a:r>
              <a:rPr lang="zh-TW" altLang="en-US" dirty="0" smtClean="0"/>
              <a:t>與達</a:t>
            </a:r>
            <a:r>
              <a:rPr lang="zh-TW" altLang="en-US" dirty="0"/>
              <a:t>利</a:t>
            </a:r>
          </a:p>
        </p:txBody>
      </p:sp>
      <p:sp>
        <p:nvSpPr>
          <p:cNvPr id="3" name="內容版面配置區 2"/>
          <p:cNvSpPr>
            <a:spLocks noGrp="1"/>
          </p:cNvSpPr>
          <p:nvPr>
            <p:ph idx="1"/>
          </p:nvPr>
        </p:nvSpPr>
        <p:spPr/>
        <p:txBody>
          <a:bodyPr>
            <a:normAutofit lnSpcReduction="10000"/>
          </a:bodyPr>
          <a:lstStyle/>
          <a:p>
            <a:r>
              <a:rPr lang="zh-TW" altLang="en-US" dirty="0"/>
              <a:t>布紐爾與畫家達利合拍的影片計有：</a:t>
            </a:r>
            <a:r>
              <a:rPr lang="en-US" altLang="zh-TW" dirty="0"/>
              <a:t>《</a:t>
            </a:r>
            <a:r>
              <a:rPr lang="zh-TW" altLang="en-US" dirty="0"/>
              <a:t>安達魯之犬</a:t>
            </a:r>
            <a:r>
              <a:rPr lang="en-US" altLang="zh-TW" dirty="0"/>
              <a:t>》(Un </a:t>
            </a:r>
            <a:r>
              <a:rPr lang="en-US" altLang="zh-TW" dirty="0" err="1"/>
              <a:t>ArtSimon</a:t>
            </a:r>
            <a:r>
              <a:rPr lang="en-US" altLang="zh-TW" dirty="0"/>
              <a:t> </a:t>
            </a:r>
            <a:r>
              <a:rPr lang="en-US" altLang="zh-TW" dirty="0" err="1"/>
              <a:t>Chien</a:t>
            </a:r>
            <a:r>
              <a:rPr lang="en-US" altLang="zh-TW" dirty="0"/>
              <a:t> </a:t>
            </a:r>
            <a:r>
              <a:rPr lang="en-US" altLang="zh-TW" dirty="0" err="1"/>
              <a:t>Andalou</a:t>
            </a:r>
            <a:r>
              <a:rPr lang="en-US" altLang="zh-TW" dirty="0"/>
              <a:t>)</a:t>
            </a:r>
            <a:r>
              <a:rPr lang="zh-TW" altLang="en-US" dirty="0"/>
              <a:t>、</a:t>
            </a:r>
            <a:r>
              <a:rPr lang="en-US" altLang="zh-TW" dirty="0"/>
              <a:t>《</a:t>
            </a:r>
            <a:r>
              <a:rPr lang="zh-TW" altLang="en-US" dirty="0"/>
              <a:t>黃金年代</a:t>
            </a:r>
            <a:r>
              <a:rPr lang="en-US" altLang="zh-TW" dirty="0"/>
              <a:t>》(The Golden Age 1930)</a:t>
            </a:r>
            <a:r>
              <a:rPr lang="zh-TW" altLang="en-US" dirty="0"/>
              <a:t>、奪得坎城影展多個獎項的</a:t>
            </a:r>
            <a:r>
              <a:rPr lang="en-US" altLang="zh-TW" dirty="0"/>
              <a:t>《</a:t>
            </a:r>
            <a:r>
              <a:rPr lang="zh-TW" altLang="en-US" dirty="0"/>
              <a:t>被遺忘的人</a:t>
            </a:r>
            <a:r>
              <a:rPr lang="en-US" altLang="zh-TW" dirty="0"/>
              <a:t>》</a:t>
            </a:r>
            <a:r>
              <a:rPr lang="zh-TW" altLang="en-US" dirty="0"/>
              <a:t>、</a:t>
            </a:r>
            <a:r>
              <a:rPr lang="en-US" altLang="zh-TW" dirty="0"/>
              <a:t>《</a:t>
            </a:r>
            <a:r>
              <a:rPr lang="zh-TW" altLang="en-US" dirty="0"/>
              <a:t>拿撒連</a:t>
            </a:r>
            <a:r>
              <a:rPr lang="en-US" altLang="zh-TW" dirty="0"/>
              <a:t>》(Mazarin 1959)</a:t>
            </a:r>
            <a:r>
              <a:rPr lang="zh-TW" altLang="en-US" dirty="0"/>
              <a:t>、</a:t>
            </a:r>
            <a:r>
              <a:rPr lang="en-US" altLang="zh-TW" dirty="0"/>
              <a:t>《</a:t>
            </a:r>
            <a:r>
              <a:rPr lang="zh-TW" altLang="en-US" dirty="0"/>
              <a:t>華麗迪安娜</a:t>
            </a:r>
            <a:r>
              <a:rPr lang="en-US" altLang="zh-TW" dirty="0"/>
              <a:t>》(</a:t>
            </a:r>
            <a:r>
              <a:rPr lang="en-US" altLang="zh-TW" dirty="0" err="1"/>
              <a:t>Vividiana</a:t>
            </a:r>
            <a:r>
              <a:rPr lang="en-US" altLang="zh-TW" dirty="0"/>
              <a:t> 1961)</a:t>
            </a:r>
            <a:r>
              <a:rPr lang="zh-TW" altLang="en-US" dirty="0"/>
              <a:t>、超現實喜劇</a:t>
            </a:r>
            <a:r>
              <a:rPr lang="en-US" altLang="zh-TW" dirty="0"/>
              <a:t>《</a:t>
            </a:r>
            <a:r>
              <a:rPr lang="zh-TW" altLang="en-US" dirty="0"/>
              <a:t>墨西哥巴士奇遇</a:t>
            </a:r>
            <a:r>
              <a:rPr lang="en-US" altLang="zh-TW" dirty="0"/>
              <a:t>》</a:t>
            </a:r>
            <a:r>
              <a:rPr lang="zh-TW" altLang="en-US" dirty="0"/>
              <a:t>、</a:t>
            </a:r>
            <a:r>
              <a:rPr lang="en-US" altLang="zh-TW" dirty="0"/>
              <a:t>《</a:t>
            </a:r>
            <a:r>
              <a:rPr lang="zh-TW" altLang="en-US" dirty="0"/>
              <a:t>街車幻象之旅</a:t>
            </a:r>
            <a:r>
              <a:rPr lang="en-US" altLang="zh-TW" dirty="0"/>
              <a:t>》</a:t>
            </a:r>
            <a:r>
              <a:rPr lang="zh-TW" altLang="en-US" dirty="0"/>
              <a:t>、獲多國影展獎項的</a:t>
            </a:r>
            <a:r>
              <a:rPr lang="en-US" altLang="zh-TW" dirty="0"/>
              <a:t>《</a:t>
            </a:r>
            <a:r>
              <a:rPr lang="zh-TW" altLang="en-US" dirty="0"/>
              <a:t>滅絕天使</a:t>
            </a:r>
            <a:r>
              <a:rPr lang="en-US" altLang="zh-TW" dirty="0"/>
              <a:t>》(El Angel </a:t>
            </a:r>
            <a:r>
              <a:rPr lang="en-US" altLang="zh-TW" dirty="0" err="1"/>
              <a:t>Exterrainador</a:t>
            </a:r>
            <a:r>
              <a:rPr lang="en-US" altLang="zh-TW" dirty="0"/>
              <a:t> 1962)</a:t>
            </a:r>
            <a:r>
              <a:rPr lang="zh-TW" altLang="en-US" dirty="0"/>
              <a:t>、</a:t>
            </a:r>
            <a:r>
              <a:rPr lang="en-US" altLang="zh-TW" dirty="0"/>
              <a:t>《</a:t>
            </a:r>
            <a:r>
              <a:rPr lang="zh-TW" altLang="en-US" dirty="0"/>
              <a:t>女僕日記</a:t>
            </a:r>
            <a:r>
              <a:rPr lang="en-US" altLang="zh-TW" dirty="0"/>
              <a:t>》</a:t>
            </a:r>
            <a:r>
              <a:rPr lang="zh-TW" altLang="en-US" dirty="0"/>
              <a:t>、</a:t>
            </a:r>
            <a:r>
              <a:rPr lang="en-US" altLang="zh-TW" dirty="0"/>
              <a:t>《</a:t>
            </a:r>
            <a:r>
              <a:rPr lang="zh-TW" altLang="en-US" dirty="0"/>
              <a:t>沙漠的西蒙</a:t>
            </a:r>
            <a:r>
              <a:rPr lang="en-US" altLang="zh-TW" dirty="0"/>
              <a:t>》(Simon of the Desert 1965)</a:t>
            </a:r>
            <a:r>
              <a:rPr lang="zh-TW" altLang="en-US" dirty="0"/>
              <a:t>、</a:t>
            </a:r>
            <a:r>
              <a:rPr lang="en-US" altLang="zh-TW" dirty="0"/>
              <a:t>《</a:t>
            </a:r>
            <a:r>
              <a:rPr lang="zh-TW" altLang="en-US" dirty="0"/>
              <a:t>青樓怨婦</a:t>
            </a:r>
            <a:r>
              <a:rPr lang="en-US" altLang="zh-TW" dirty="0"/>
              <a:t>》</a:t>
            </a:r>
            <a:r>
              <a:rPr lang="zh-TW" altLang="en-US" dirty="0"/>
              <a:t>、</a:t>
            </a:r>
            <a:r>
              <a:rPr lang="en-US" altLang="zh-TW" dirty="0"/>
              <a:t>《</a:t>
            </a:r>
            <a:r>
              <a:rPr lang="zh-TW" altLang="en-US" dirty="0"/>
              <a:t>銀河</a:t>
            </a:r>
            <a:r>
              <a:rPr lang="en-US" altLang="zh-TW" dirty="0"/>
              <a:t>》</a:t>
            </a:r>
            <a:r>
              <a:rPr lang="zh-TW" altLang="en-US" dirty="0"/>
              <a:t>、</a:t>
            </a:r>
            <a:r>
              <a:rPr lang="en-US" altLang="zh-TW" dirty="0"/>
              <a:t>《</a:t>
            </a:r>
            <a:r>
              <a:rPr lang="zh-TW" altLang="en-US" dirty="0"/>
              <a:t>自由的幻影</a:t>
            </a:r>
            <a:r>
              <a:rPr lang="en-US" altLang="zh-TW" dirty="0"/>
              <a:t>》</a:t>
            </a:r>
            <a:r>
              <a:rPr lang="zh-TW" altLang="en-US" dirty="0"/>
              <a:t>、</a:t>
            </a:r>
            <a:r>
              <a:rPr lang="en-US" altLang="zh-TW" dirty="0"/>
              <a:t>《</a:t>
            </a:r>
            <a:r>
              <a:rPr lang="zh-TW" altLang="en-US" dirty="0"/>
              <a:t>中產階級審慎的魅力</a:t>
            </a:r>
            <a:r>
              <a:rPr lang="en-US" altLang="zh-TW" dirty="0"/>
              <a:t>》</a:t>
            </a:r>
            <a:r>
              <a:rPr lang="zh-TW" altLang="en-US" dirty="0"/>
              <a:t>及最後作品</a:t>
            </a:r>
            <a:r>
              <a:rPr lang="en-US" altLang="zh-TW" dirty="0"/>
              <a:t>《</a:t>
            </a:r>
            <a:r>
              <a:rPr lang="zh-TW" altLang="en-US" dirty="0"/>
              <a:t>模糊的情慾對象</a:t>
            </a:r>
            <a:r>
              <a:rPr lang="en-US" altLang="zh-TW" dirty="0"/>
              <a:t>》</a:t>
            </a:r>
            <a:r>
              <a:rPr lang="zh-TW" altLang="en-US" dirty="0" smtClean="0"/>
              <a:t>。</a:t>
            </a:r>
            <a:endParaRPr lang="en-US" altLang="zh-TW" dirty="0" smtClean="0"/>
          </a:p>
          <a:p>
            <a:r>
              <a:rPr lang="zh-TW" altLang="en-US" dirty="0" smtClean="0"/>
              <a:t>布</a:t>
            </a:r>
            <a:r>
              <a:rPr lang="zh-TW" altLang="en-US" dirty="0"/>
              <a:t>紐爾於</a:t>
            </a:r>
            <a:r>
              <a:rPr lang="en-US" altLang="zh-TW" dirty="0"/>
              <a:t>1983</a:t>
            </a:r>
            <a:r>
              <a:rPr lang="zh-TW" altLang="en-US" dirty="0"/>
              <a:t>年在墨西哥去世。</a:t>
            </a:r>
          </a:p>
        </p:txBody>
      </p:sp>
    </p:spTree>
    <p:extLst>
      <p:ext uri="{BB962C8B-B14F-4D97-AF65-F5344CB8AC3E}">
        <p14:creationId xmlns:p14="http://schemas.microsoft.com/office/powerpoint/2010/main" val="1366612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舉例</a:t>
            </a:r>
            <a:r>
              <a:rPr lang="en-US" altLang="zh-TW" dirty="0" smtClean="0"/>
              <a:t>1.</a:t>
            </a:r>
            <a:endParaRPr lang="zh-TW" altLang="en-US" dirty="0"/>
          </a:p>
        </p:txBody>
      </p:sp>
      <p:sp>
        <p:nvSpPr>
          <p:cNvPr id="3" name="內容版面配置區 2"/>
          <p:cNvSpPr>
            <a:spLocks noGrp="1"/>
          </p:cNvSpPr>
          <p:nvPr>
            <p:ph idx="1"/>
          </p:nvPr>
        </p:nvSpPr>
        <p:spPr/>
        <p:txBody>
          <a:bodyPr>
            <a:normAutofit fontScale="92500" lnSpcReduction="20000"/>
          </a:bodyPr>
          <a:lstStyle/>
          <a:p>
            <a:r>
              <a:rPr lang="zh-TW" altLang="en-US" dirty="0" smtClean="0"/>
              <a:t>冰雪─</a:t>
            </a:r>
            <a:r>
              <a:rPr lang="en-US" dirty="0" smtClean="0"/>
              <a:t>1.</a:t>
            </a:r>
            <a:r>
              <a:rPr lang="zh-TW" altLang="en-US" dirty="0" smtClean="0"/>
              <a:t>高潔。如：清操厲冰雪。</a:t>
            </a:r>
            <a:r>
              <a:rPr lang="en-US" dirty="0" smtClean="0"/>
              <a:t>2.</a:t>
            </a:r>
            <a:r>
              <a:rPr lang="zh-TW" altLang="en-US" dirty="0" smtClean="0"/>
              <a:t>晶瑩。如</a:t>
            </a:r>
            <a:r>
              <a:rPr lang="en-US" dirty="0" smtClean="0"/>
              <a:t>:</a:t>
            </a:r>
            <a:r>
              <a:rPr lang="zh-TW" altLang="en-US" dirty="0" smtClean="0"/>
              <a:t>冰雪聰明。</a:t>
            </a:r>
          </a:p>
          <a:p>
            <a:r>
              <a:rPr lang="en-US" dirty="0" smtClean="0"/>
              <a:t> </a:t>
            </a:r>
            <a:endParaRPr lang="zh-TW" altLang="en-US" dirty="0" smtClean="0"/>
          </a:p>
          <a:p>
            <a:r>
              <a:rPr lang="zh-TW" altLang="en-US" dirty="0" smtClean="0"/>
              <a:t>月亮─</a:t>
            </a:r>
            <a:r>
              <a:rPr lang="en-US" dirty="0" smtClean="0"/>
              <a:t>1.</a:t>
            </a:r>
            <a:r>
              <a:rPr lang="zh-TW" altLang="en-US" dirty="0" smtClean="0"/>
              <a:t>時間。</a:t>
            </a:r>
            <a:r>
              <a:rPr lang="en-US" dirty="0" smtClean="0"/>
              <a:t>2.</a:t>
            </a:r>
            <a:r>
              <a:rPr lang="zh-TW" altLang="en-US" dirty="0" smtClean="0"/>
              <a:t>代表客觀的天地。</a:t>
            </a:r>
            <a:r>
              <a:rPr lang="en-US" dirty="0" smtClean="0"/>
              <a:t>3.</a:t>
            </a:r>
            <a:r>
              <a:rPr lang="zh-TW" altLang="en-US" dirty="0" smtClean="0"/>
              <a:t>懷人。</a:t>
            </a:r>
            <a:r>
              <a:rPr lang="en-US" dirty="0" smtClean="0"/>
              <a:t>4.</a:t>
            </a:r>
            <a:r>
              <a:rPr lang="zh-TW" altLang="en-US" dirty="0" smtClean="0"/>
              <a:t>團圓。</a:t>
            </a:r>
          </a:p>
          <a:p>
            <a:r>
              <a:rPr lang="en-US" dirty="0" smtClean="0"/>
              <a:t> </a:t>
            </a:r>
            <a:endParaRPr lang="zh-TW" altLang="en-US" dirty="0" smtClean="0"/>
          </a:p>
          <a:p>
            <a:r>
              <a:rPr lang="zh-TW" altLang="en-US" dirty="0" smtClean="0"/>
              <a:t>柳─</a:t>
            </a:r>
            <a:r>
              <a:rPr lang="en-US" dirty="0" smtClean="0"/>
              <a:t>1.</a:t>
            </a:r>
            <a:r>
              <a:rPr lang="zh-TW" altLang="en-US" dirty="0" smtClean="0"/>
              <a:t>贈別。柳與留音近，朋友分別，折柳以不挽留的意思。如：長亭折柳。</a:t>
            </a:r>
            <a:r>
              <a:rPr lang="en-US" dirty="0" smtClean="0"/>
              <a:t>2.</a:t>
            </a:r>
            <a:r>
              <a:rPr lang="zh-TW" altLang="en-US" dirty="0" smtClean="0"/>
              <a:t>夏天來臨。</a:t>
            </a:r>
          </a:p>
          <a:p>
            <a:r>
              <a:rPr lang="en-US" dirty="0" smtClean="0"/>
              <a:t> </a:t>
            </a:r>
            <a:endParaRPr lang="zh-TW" altLang="en-US" dirty="0" smtClean="0"/>
          </a:p>
          <a:p>
            <a:r>
              <a:rPr lang="zh-TW" altLang="en-US" dirty="0" smtClean="0"/>
              <a:t>蟬─</a:t>
            </a:r>
            <a:r>
              <a:rPr lang="en-US" dirty="0" smtClean="0"/>
              <a:t>1.</a:t>
            </a:r>
            <a:r>
              <a:rPr lang="zh-TW" altLang="en-US" dirty="0" smtClean="0"/>
              <a:t>夏天。</a:t>
            </a:r>
            <a:r>
              <a:rPr lang="en-US" dirty="0" smtClean="0"/>
              <a:t>2.</a:t>
            </a:r>
            <a:r>
              <a:rPr lang="zh-TW" altLang="en-US" dirty="0" smtClean="0"/>
              <a:t>秋初。如：寒蟬淒切。</a:t>
            </a:r>
            <a:r>
              <a:rPr lang="en-US" dirty="0" smtClean="0"/>
              <a:t>3. </a:t>
            </a:r>
            <a:r>
              <a:rPr lang="zh-TW" altLang="en-US" dirty="0" smtClean="0"/>
              <a:t>象徵清高。因為蟬餐風宿露。</a:t>
            </a:r>
          </a:p>
          <a:p>
            <a:r>
              <a:rPr lang="en-US" dirty="0" smtClean="0"/>
              <a:t> </a:t>
            </a:r>
            <a:endParaRPr lang="zh-TW" altLang="en-US" dirty="0" smtClean="0"/>
          </a:p>
          <a:p>
            <a:r>
              <a:rPr lang="zh-TW" altLang="en-US" dirty="0" smtClean="0"/>
              <a:t>草木─</a:t>
            </a:r>
            <a:r>
              <a:rPr lang="en-US" dirty="0" smtClean="0"/>
              <a:t>1.</a:t>
            </a:r>
            <a:r>
              <a:rPr lang="zh-TW" altLang="en-US" dirty="0" smtClean="0"/>
              <a:t>指一般有生之物。如：草木有本心，何求美人折。</a:t>
            </a:r>
            <a:r>
              <a:rPr lang="en-US" dirty="0" smtClean="0"/>
              <a:t>2.</a:t>
            </a:r>
            <a:r>
              <a:rPr lang="zh-TW" altLang="en-US" dirty="0" smtClean="0"/>
              <a:t>指無情之物。如：人非草木。</a:t>
            </a:r>
          </a:p>
          <a:p>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前言：</a:t>
            </a:r>
            <a:endParaRPr lang="zh-TW" altLang="en-US" dirty="0"/>
          </a:p>
        </p:txBody>
      </p:sp>
      <p:sp>
        <p:nvSpPr>
          <p:cNvPr id="3" name="內容版面配置區 2"/>
          <p:cNvSpPr>
            <a:spLocks noGrp="1"/>
          </p:cNvSpPr>
          <p:nvPr>
            <p:ph idx="1"/>
          </p:nvPr>
        </p:nvSpPr>
        <p:spPr/>
        <p:txBody>
          <a:bodyPr/>
          <a:lstStyle/>
          <a:p>
            <a:r>
              <a:rPr lang="zh-TW" altLang="en-US" dirty="0" smtClean="0"/>
              <a:t>在文學的範疇中，我們經常使用到的便是「意象」一詞，無論是文學創作，或是文學批評，往往都從意象的選擇或分析著手，便於產 生對整個作品的切入角度。</a:t>
            </a:r>
            <a:endParaRPr lang="zh-TW"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70000" lnSpcReduction="20000"/>
          </a:bodyPr>
          <a:lstStyle/>
          <a:p>
            <a:r>
              <a:rPr lang="zh-TW" altLang="en-US" dirty="0" smtClean="0"/>
              <a:t>長亭─送別。如：對長亭晚，驟雨初歇。</a:t>
            </a:r>
          </a:p>
          <a:p>
            <a:r>
              <a:rPr lang="en-US" dirty="0" smtClean="0"/>
              <a:t> </a:t>
            </a:r>
            <a:endParaRPr lang="zh-TW" altLang="en-US" dirty="0" smtClean="0"/>
          </a:p>
          <a:p>
            <a:r>
              <a:rPr lang="zh-TW" altLang="en-US" dirty="0" smtClean="0"/>
              <a:t>芳草─</a:t>
            </a:r>
            <a:r>
              <a:rPr lang="en-US" dirty="0" smtClean="0"/>
              <a:t>1.</a:t>
            </a:r>
            <a:r>
              <a:rPr lang="zh-TW" altLang="en-US" dirty="0" smtClean="0"/>
              <a:t>美人。如：天涯何處無芳草。</a:t>
            </a:r>
            <a:r>
              <a:rPr lang="en-US" dirty="0" smtClean="0"/>
              <a:t>2. </a:t>
            </a:r>
            <a:r>
              <a:rPr lang="zh-TW" altLang="en-US" dirty="0" smtClean="0"/>
              <a:t>高雅的 君子。</a:t>
            </a:r>
            <a:r>
              <a:rPr lang="en-US" dirty="0" smtClean="0"/>
              <a:t>3.</a:t>
            </a:r>
            <a:r>
              <a:rPr lang="zh-TW" altLang="en-US" dirty="0" smtClean="0"/>
              <a:t>象徵離別。如：離恨恰如芳草，更行更遠還生。</a:t>
            </a:r>
          </a:p>
          <a:p>
            <a:r>
              <a:rPr lang="en-US" dirty="0" smtClean="0"/>
              <a:t> </a:t>
            </a:r>
            <a:endParaRPr lang="zh-TW" altLang="en-US" dirty="0" smtClean="0"/>
          </a:p>
          <a:p>
            <a:r>
              <a:rPr lang="zh-TW" altLang="en-US" dirty="0" smtClean="0"/>
              <a:t>芭蕉─</a:t>
            </a:r>
            <a:r>
              <a:rPr lang="en-US" dirty="0" smtClean="0"/>
              <a:t>1.</a:t>
            </a:r>
            <a:r>
              <a:rPr lang="zh-TW" altLang="en-US" dirty="0" smtClean="0"/>
              <a:t>夏天。</a:t>
            </a:r>
            <a:r>
              <a:rPr lang="en-US" dirty="0" smtClean="0"/>
              <a:t>2.</a:t>
            </a:r>
            <a:r>
              <a:rPr lang="zh-TW" altLang="en-US" dirty="0" smtClean="0"/>
              <a:t>下雨。</a:t>
            </a:r>
            <a:r>
              <a:rPr lang="en-US" dirty="0" smtClean="0"/>
              <a:t>3.</a:t>
            </a:r>
            <a:r>
              <a:rPr lang="zh-TW" altLang="en-US" dirty="0" smtClean="0"/>
              <a:t>孤獨憂愁的象徵。</a:t>
            </a:r>
          </a:p>
          <a:p>
            <a:r>
              <a:rPr lang="en-US" dirty="0" smtClean="0"/>
              <a:t> </a:t>
            </a:r>
            <a:endParaRPr lang="zh-TW" altLang="en-US" dirty="0" smtClean="0"/>
          </a:p>
          <a:p>
            <a:r>
              <a:rPr lang="zh-TW" altLang="en-US" dirty="0" smtClean="0"/>
              <a:t>梅花─</a:t>
            </a:r>
            <a:r>
              <a:rPr lang="en-US" dirty="0" smtClean="0"/>
              <a:t>1. </a:t>
            </a:r>
            <a:r>
              <a:rPr lang="zh-TW" altLang="en-US" dirty="0" smtClean="0"/>
              <a:t>越冷越開花。象徵堅貞有志之士。</a:t>
            </a:r>
            <a:r>
              <a:rPr lang="en-US" dirty="0" smtClean="0"/>
              <a:t>2.</a:t>
            </a:r>
            <a:r>
              <a:rPr lang="zh-TW" altLang="en-US" dirty="0" smtClean="0"/>
              <a:t>象徵隱者、高士。</a:t>
            </a:r>
            <a:r>
              <a:rPr lang="en-US" dirty="0" smtClean="0"/>
              <a:t>3.</a:t>
            </a:r>
            <a:r>
              <a:rPr lang="zh-TW" altLang="en-US" dirty="0" smtClean="0"/>
              <a:t>象徵美人、仙子。</a:t>
            </a:r>
            <a:r>
              <a:rPr lang="en-US" dirty="0" smtClean="0"/>
              <a:t>4.</a:t>
            </a:r>
            <a:r>
              <a:rPr lang="zh-TW" altLang="en-US" dirty="0" smtClean="0"/>
              <a:t>春天。</a:t>
            </a:r>
          </a:p>
          <a:p>
            <a:r>
              <a:rPr lang="en-US" dirty="0" smtClean="0"/>
              <a:t> </a:t>
            </a:r>
            <a:endParaRPr lang="zh-TW" altLang="en-US" dirty="0" smtClean="0"/>
          </a:p>
          <a:p>
            <a:r>
              <a:rPr lang="zh-TW" altLang="en-US" dirty="0" smtClean="0"/>
              <a:t>松柏─</a:t>
            </a:r>
            <a:r>
              <a:rPr lang="en-US" dirty="0" smtClean="0"/>
              <a:t>1.</a:t>
            </a:r>
            <a:r>
              <a:rPr lang="zh-TW" altLang="en-US" dirty="0" smtClean="0"/>
              <a:t>後凋於歲寒。比喻堅貞不屈、特立獨行。</a:t>
            </a:r>
            <a:r>
              <a:rPr lang="en-US" dirty="0" smtClean="0"/>
              <a:t>2.</a:t>
            </a:r>
            <a:r>
              <a:rPr lang="zh-TW" altLang="en-US" dirty="0" smtClean="0"/>
              <a:t>老而彌堅，生命常青。如：松柏長青。</a:t>
            </a:r>
          </a:p>
          <a:p>
            <a:r>
              <a:rPr lang="en-US" dirty="0" smtClean="0"/>
              <a:t> </a:t>
            </a:r>
            <a:endParaRPr lang="zh-TW" altLang="en-US" dirty="0" smtClean="0"/>
          </a:p>
          <a:p>
            <a:r>
              <a:rPr lang="zh-TW" altLang="en-US" dirty="0" smtClean="0"/>
              <a:t>紅葉─</a:t>
            </a:r>
            <a:r>
              <a:rPr lang="en-US" dirty="0" smtClean="0"/>
              <a:t>1.</a:t>
            </a:r>
            <a:r>
              <a:rPr lang="zh-TW" altLang="en-US" dirty="0" smtClean="0"/>
              <a:t>秋天。</a:t>
            </a:r>
            <a:r>
              <a:rPr lang="en-US" dirty="0" smtClean="0"/>
              <a:t>2.</a:t>
            </a:r>
            <a:r>
              <a:rPr lang="zh-TW" altLang="en-US" dirty="0" smtClean="0"/>
              <a:t>紅葉題詩。紅葉借代題詩傳情的憑藉。</a:t>
            </a:r>
          </a:p>
          <a:p>
            <a:r>
              <a:rPr lang="en-US" dirty="0" smtClean="0"/>
              <a:t> </a:t>
            </a:r>
            <a:endParaRPr lang="zh-TW" altLang="en-US" dirty="0" smtClean="0"/>
          </a:p>
          <a:p>
            <a:endParaRPr lang="zh-TW"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舉例</a:t>
            </a:r>
            <a:r>
              <a:rPr lang="en-US" altLang="zh-TW" dirty="0" smtClean="0"/>
              <a:t>2</a:t>
            </a:r>
            <a:endParaRPr lang="zh-TW" altLang="en-US" dirty="0"/>
          </a:p>
        </p:txBody>
      </p:sp>
      <p:sp>
        <p:nvSpPr>
          <p:cNvPr id="3" name="內容版面配置區 2"/>
          <p:cNvSpPr>
            <a:spLocks noGrp="1"/>
          </p:cNvSpPr>
          <p:nvPr>
            <p:ph idx="1"/>
          </p:nvPr>
        </p:nvSpPr>
        <p:spPr/>
        <p:txBody>
          <a:bodyPr/>
          <a:lstStyle/>
          <a:p>
            <a:r>
              <a:rPr lang="zh-TW" altLang="en-US" dirty="0" smtClean="0"/>
              <a:t>「天氣好熱／我曬著 </a:t>
            </a:r>
            <a:br>
              <a:rPr lang="zh-TW" altLang="en-US" dirty="0" smtClean="0"/>
            </a:br>
            <a:r>
              <a:rPr lang="zh-TW" altLang="en-US" dirty="0" smtClean="0"/>
              <a:t>太陽回家」便是一句口語上意象的直述，「陽光如火／我披著燒傷的 皮膚回家」，以「陽光」譬喻成「烈火」，「曬太陽」的直筆被「燒 傷的皮膚」的曲筆取代，這便屬於意象的間接表達，這樣的譬喻比直 述更令人感受到陽光的炙熱。</a:t>
            </a:r>
            <a:endParaRPr lang="zh-TW"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r>
              <a:rPr lang="zh-TW" altLang="en-US" dirty="0" smtClean="0"/>
              <a:t>如果更進一步地處理「陽光」的意象， </a:t>
            </a:r>
            <a:br>
              <a:rPr lang="zh-TW" altLang="en-US" dirty="0" smtClean="0"/>
            </a:br>
            <a:r>
              <a:rPr lang="zh-TW" altLang="en-US" dirty="0" smtClean="0"/>
              <a:t>還可以再改寫成「整個世界著火了／趕路的鞋底都被柏油燙傷」，雖 然依舊寫陽光之炙熱，但卻未出現跟陽光相關的直述或譬喻，反而以 繼起而相關的新意象「火」來象徵「太陽」，這種繼起意象的表達，其創意與想像空間更超越於意象的間接表達。 </a:t>
            </a:r>
            <a:br>
              <a:rPr lang="zh-TW" altLang="en-US" dirty="0" smtClean="0"/>
            </a:br>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舉例</a:t>
            </a:r>
            <a:r>
              <a:rPr lang="en-US" altLang="zh-TW" dirty="0" smtClean="0"/>
              <a:t>3</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洛夫的</a:t>
            </a:r>
            <a:r>
              <a:rPr lang="en-US" altLang="zh-TW" dirty="0" smtClean="0"/>
              <a:t>〈</a:t>
            </a:r>
            <a:r>
              <a:rPr lang="zh-TW" altLang="en-US" dirty="0" smtClean="0"/>
              <a:t>剔牙</a:t>
            </a:r>
            <a:r>
              <a:rPr lang="en-US" altLang="zh-TW" dirty="0" smtClean="0"/>
              <a:t>〉</a:t>
            </a:r>
            <a:r>
              <a:rPr lang="zh-TW" altLang="en-US" dirty="0" smtClean="0"/>
              <a:t>、渡也的</a:t>
            </a:r>
            <a:r>
              <a:rPr lang="en-US" altLang="zh-TW" dirty="0" smtClean="0"/>
              <a:t>〈</a:t>
            </a:r>
            <a:r>
              <a:rPr lang="zh-TW" altLang="en-US" dirty="0" smtClean="0"/>
              <a:t>手套與愛</a:t>
            </a:r>
            <a:r>
              <a:rPr lang="en-US" altLang="zh-TW" dirty="0" smtClean="0"/>
              <a:t>〉</a:t>
            </a:r>
            <a:r>
              <a:rPr lang="zh-TW" altLang="en-US" dirty="0" smtClean="0"/>
              <a:t>與丁威仁的</a:t>
            </a:r>
            <a:r>
              <a:rPr lang="en-US" altLang="zh-TW" dirty="0" smtClean="0"/>
              <a:t>〈</a:t>
            </a:r>
            <a:r>
              <a:rPr lang="zh-TW" altLang="en-US" dirty="0" smtClean="0"/>
              <a:t>造型花蓮－ 海岸妳的山脈</a:t>
            </a:r>
            <a:r>
              <a:rPr lang="en-US" altLang="zh-TW" dirty="0" smtClean="0"/>
              <a:t>〉</a:t>
            </a:r>
            <a:r>
              <a:rPr lang="zh-TW" altLang="en-US" dirty="0" smtClean="0"/>
              <a:t>分別代表著台灣三個不同世代詩人對於意象的處理方 式，也可以看出經營意象是寫詩與讀詩的重要部份，無論是洛夫的 </a:t>
            </a:r>
            <a:br>
              <a:rPr lang="zh-TW" altLang="en-US" dirty="0" smtClean="0"/>
            </a:br>
            <a:r>
              <a:rPr lang="zh-TW" altLang="en-US" dirty="0" smtClean="0"/>
              <a:t>「超現實魔術」，渡也的「實象與抽象」，還是丁威仁的「多意象整 合」，都表現出「意象」處理的各種面向與方法。</a:t>
            </a:r>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
            </a:r>
            <a:br>
              <a:rPr lang="en-US" altLang="zh-TW" dirty="0" smtClean="0"/>
            </a:br>
            <a:r>
              <a:rPr lang="zh-TW" altLang="en-US" dirty="0" smtClean="0"/>
              <a:t>剔牙　　洛夫 </a:t>
            </a:r>
            <a:br>
              <a:rPr lang="zh-TW" altLang="en-US" dirty="0" smtClean="0"/>
            </a:br>
            <a:endParaRPr lang="zh-TW" altLang="en-US" dirty="0"/>
          </a:p>
        </p:txBody>
      </p:sp>
      <p:sp>
        <p:nvSpPr>
          <p:cNvPr id="3" name="內容版面配置區 2"/>
          <p:cNvSpPr>
            <a:spLocks noGrp="1"/>
          </p:cNvSpPr>
          <p:nvPr>
            <p:ph idx="1"/>
          </p:nvPr>
        </p:nvSpPr>
        <p:spPr/>
        <p:txBody>
          <a:bodyPr/>
          <a:lstStyle/>
          <a:p>
            <a:r>
              <a:rPr lang="zh-TW" altLang="en-US" dirty="0" smtClean="0"/>
              <a:t>中午 </a:t>
            </a:r>
            <a:br>
              <a:rPr lang="zh-TW" altLang="en-US" dirty="0" smtClean="0"/>
            </a:br>
            <a:r>
              <a:rPr lang="zh-TW" altLang="en-US" dirty="0" smtClean="0"/>
              <a:t>全世界的人都在剔牙 </a:t>
            </a:r>
            <a:br>
              <a:rPr lang="zh-TW" altLang="en-US" dirty="0" smtClean="0"/>
            </a:br>
            <a:r>
              <a:rPr lang="zh-TW" altLang="en-US" dirty="0" smtClean="0"/>
              <a:t>以潔白的牙籤 </a:t>
            </a:r>
            <a:br>
              <a:rPr lang="zh-TW" altLang="en-US" dirty="0" smtClean="0"/>
            </a:br>
            <a:r>
              <a:rPr lang="zh-TW" altLang="en-US" dirty="0" smtClean="0"/>
              <a:t>安詳地在 </a:t>
            </a:r>
            <a:br>
              <a:rPr lang="zh-TW" altLang="en-US" dirty="0" smtClean="0"/>
            </a:br>
            <a:r>
              <a:rPr lang="zh-TW" altLang="en-US" dirty="0" smtClean="0"/>
              <a:t>剔他們 </a:t>
            </a:r>
            <a:br>
              <a:rPr lang="zh-TW" altLang="en-US" dirty="0" smtClean="0"/>
            </a:br>
            <a:r>
              <a:rPr lang="zh-TW" altLang="en-US" dirty="0" smtClean="0"/>
              <a:t>潔白的牙齒 </a:t>
            </a:r>
            <a:br>
              <a:rPr lang="zh-TW" altLang="en-US" dirty="0" smtClean="0"/>
            </a:br>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t>依索匹亞的一群兀鷹 </a:t>
            </a:r>
            <a:br>
              <a:rPr lang="zh-TW" altLang="en-US" dirty="0" smtClean="0"/>
            </a:br>
            <a:r>
              <a:rPr lang="zh-TW" altLang="en-US" dirty="0" smtClean="0"/>
              <a:t>從一堆屍體中 </a:t>
            </a:r>
            <a:br>
              <a:rPr lang="zh-TW" altLang="en-US" dirty="0" smtClean="0"/>
            </a:br>
            <a:r>
              <a:rPr lang="zh-TW" altLang="en-US" dirty="0" smtClean="0"/>
              <a:t>飛起 </a:t>
            </a:r>
            <a:br>
              <a:rPr lang="zh-TW" altLang="en-US" dirty="0" smtClean="0"/>
            </a:br>
            <a:r>
              <a:rPr lang="zh-TW" altLang="en-US" dirty="0" smtClean="0"/>
              <a:t>排排蹲在 </a:t>
            </a:r>
            <a:br>
              <a:rPr lang="zh-TW" altLang="en-US" dirty="0" smtClean="0"/>
            </a:br>
            <a:r>
              <a:rPr lang="zh-TW" altLang="en-US" dirty="0" smtClean="0"/>
              <a:t>疏朗的枯樹上 </a:t>
            </a:r>
            <a:br>
              <a:rPr lang="zh-TW" altLang="en-US" dirty="0" smtClean="0"/>
            </a:br>
            <a:r>
              <a:rPr lang="zh-TW" altLang="en-US" dirty="0" smtClean="0"/>
              <a:t>也在剔牙 </a:t>
            </a:r>
            <a:br>
              <a:rPr lang="zh-TW" altLang="en-US" dirty="0" smtClean="0"/>
            </a:br>
            <a:r>
              <a:rPr lang="zh-TW" altLang="en-US" dirty="0" smtClean="0"/>
              <a:t>以一根根瘦小的 </a:t>
            </a:r>
            <a:br>
              <a:rPr lang="zh-TW" altLang="en-US" dirty="0" smtClean="0"/>
            </a:br>
            <a:r>
              <a:rPr lang="zh-TW" altLang="en-US" dirty="0" smtClean="0"/>
              <a:t>肋骨 </a:t>
            </a:r>
            <a:br>
              <a:rPr lang="zh-TW" altLang="en-US" dirty="0" smtClean="0"/>
            </a:br>
            <a:endParaRPr lang="zh-TW"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手套與愛　　渡也</a:t>
            </a:r>
            <a:endParaRPr lang="zh-TW" altLang="en-US" dirty="0"/>
          </a:p>
        </p:txBody>
      </p:sp>
      <p:sp>
        <p:nvSpPr>
          <p:cNvPr id="3" name="內容版面配置區 2"/>
          <p:cNvSpPr>
            <a:spLocks noGrp="1"/>
          </p:cNvSpPr>
          <p:nvPr>
            <p:ph idx="1"/>
          </p:nvPr>
        </p:nvSpPr>
        <p:spPr/>
        <p:txBody>
          <a:bodyPr/>
          <a:lstStyle/>
          <a:p>
            <a:r>
              <a:rPr lang="zh-TW" altLang="en-US" dirty="0" smtClean="0"/>
              <a:t>桌上靜靜躺著一個黑體英文字 </a:t>
            </a:r>
            <a:br>
              <a:rPr lang="zh-TW" altLang="en-US" dirty="0" smtClean="0"/>
            </a:br>
            <a:r>
              <a:rPr lang="en-US" altLang="zh-TW" dirty="0" smtClean="0"/>
              <a:t>glove </a:t>
            </a:r>
            <a:br>
              <a:rPr lang="en-US" altLang="zh-TW" dirty="0" smtClean="0"/>
            </a:br>
            <a:r>
              <a:rPr lang="zh-TW" altLang="en-US" dirty="0" smtClean="0"/>
              <a:t>我用它來抵抗生的寒冷 </a:t>
            </a:r>
            <a:br>
              <a:rPr lang="zh-TW" altLang="en-US" dirty="0" smtClean="0"/>
            </a:br>
            <a:r>
              <a:rPr lang="zh-TW" altLang="en-US" dirty="0" smtClean="0"/>
              <a:t>她放在桌上的那雙黑皮手套 </a:t>
            </a:r>
            <a:br>
              <a:rPr lang="zh-TW" altLang="en-US" dirty="0" smtClean="0"/>
            </a:br>
            <a:r>
              <a:rPr lang="zh-TW" altLang="en-US" dirty="0" smtClean="0"/>
              <a:t>遮住了第一個字母 </a:t>
            </a:r>
            <a:br>
              <a:rPr lang="zh-TW" altLang="en-US" dirty="0" smtClean="0"/>
            </a:br>
            <a:r>
              <a:rPr lang="zh-TW" altLang="en-US" dirty="0" smtClean="0"/>
              <a:t>正好讓愛完全流露出來</a:t>
            </a:r>
            <a:endParaRPr lang="zh-TW"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smtClean="0"/>
              <a:t>love </a:t>
            </a:r>
            <a:br>
              <a:rPr lang="en-US" altLang="zh-TW" dirty="0" smtClean="0"/>
            </a:br>
            <a:r>
              <a:rPr lang="zh-TW" altLang="en-US" dirty="0" smtClean="0"/>
              <a:t>沒有音標 </a:t>
            </a:r>
            <a:br>
              <a:rPr lang="zh-TW" altLang="en-US" dirty="0" smtClean="0"/>
            </a:br>
            <a:r>
              <a:rPr lang="zh-TW" altLang="en-US" dirty="0" smtClean="0"/>
              <a:t>我們只能用沉默讀它 </a:t>
            </a:r>
            <a:br>
              <a:rPr lang="zh-TW" altLang="en-US" dirty="0" smtClean="0"/>
            </a:br>
            <a:r>
              <a:rPr lang="zh-TW" altLang="en-US" dirty="0" smtClean="0"/>
              <a:t>她拿起桌上那雙手套 </a:t>
            </a:r>
            <a:br>
              <a:rPr lang="zh-TW" altLang="en-US" dirty="0" smtClean="0"/>
            </a:br>
            <a:r>
              <a:rPr lang="zh-TW" altLang="en-US" dirty="0" smtClean="0"/>
              <a:t>讓愛隱藏 </a:t>
            </a:r>
            <a:br>
              <a:rPr lang="zh-TW" altLang="en-US" dirty="0" smtClean="0"/>
            </a:br>
            <a:r>
              <a:rPr lang="zh-TW" altLang="en-US" dirty="0" smtClean="0"/>
              <a:t>靜靜戴在我寒冷的手上 </a:t>
            </a:r>
            <a:br>
              <a:rPr lang="zh-TW" altLang="en-US" dirty="0" smtClean="0"/>
            </a:br>
            <a:r>
              <a:rPr lang="zh-TW" altLang="en-US" dirty="0" smtClean="0"/>
              <a:t>讓愛完全在手套裏隱藏</a:t>
            </a:r>
            <a:endParaRPr lang="zh-TW"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造型花蓮－海岸妳的山脈　　　丁威仁</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我替海岸山脈保了個意外險 </a:t>
            </a:r>
            <a:br>
              <a:rPr lang="zh-TW" altLang="en-US" dirty="0" smtClean="0"/>
            </a:br>
            <a:r>
              <a:rPr lang="zh-TW" altLang="en-US" dirty="0" smtClean="0"/>
              <a:t>受益人指定是妳 </a:t>
            </a:r>
            <a:br>
              <a:rPr lang="zh-TW" altLang="en-US" dirty="0" smtClean="0"/>
            </a:br>
            <a:r>
              <a:rPr lang="zh-TW" altLang="en-US" dirty="0" smtClean="0"/>
              <a:t/>
            </a:r>
            <a:br>
              <a:rPr lang="zh-TW" altLang="en-US" dirty="0" smtClean="0"/>
            </a:br>
            <a:r>
              <a:rPr lang="zh-TW" altLang="en-US" dirty="0" smtClean="0"/>
              <a:t>從你瞳孔裡存取護城河開發史的記憶 </a:t>
            </a:r>
            <a:br>
              <a:rPr lang="zh-TW" altLang="en-US" dirty="0" smtClean="0"/>
            </a:br>
            <a:r>
              <a:rPr lang="zh-TW" altLang="en-US" dirty="0" smtClean="0"/>
              <a:t>想必妳前世是一道強烈的 </a:t>
            </a:r>
            <a:br>
              <a:rPr lang="zh-TW" altLang="en-US" dirty="0" smtClean="0"/>
            </a:br>
            <a:r>
              <a:rPr lang="zh-TW" altLang="en-US" dirty="0" smtClean="0"/>
              <a:t>東北季風，翻過 </a:t>
            </a:r>
            <a:br>
              <a:rPr lang="zh-TW" altLang="en-US" dirty="0" smtClean="0"/>
            </a:br>
            <a:r>
              <a:rPr lang="zh-TW" altLang="en-US" dirty="0" smtClean="0"/>
              <a:t>海拔一千公尺，誘使 </a:t>
            </a:r>
            <a:br>
              <a:rPr lang="zh-TW" altLang="en-US" dirty="0" smtClean="0"/>
            </a:br>
            <a:r>
              <a:rPr lang="zh-TW" altLang="en-US" dirty="0" smtClean="0"/>
              <a:t>戰士們去保護那被生番掠集的土地 </a:t>
            </a:r>
            <a:br>
              <a:rPr lang="zh-TW" altLang="en-US" dirty="0" smtClean="0"/>
            </a:br>
            <a:r>
              <a:rPr lang="zh-TW" altLang="en-US" dirty="0" smtClean="0"/>
              <a:t>妳的確是一道堅定而溫柔的 </a:t>
            </a:r>
            <a:br>
              <a:rPr lang="zh-TW" altLang="en-US" dirty="0" smtClean="0"/>
            </a:br>
            <a:r>
              <a:rPr lang="zh-TW" altLang="en-US" dirty="0" smtClean="0"/>
              <a:t>季後鋒面。</a:t>
            </a:r>
            <a:endParaRPr lang="zh-TW"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10000"/>
          </a:bodyPr>
          <a:lstStyle/>
          <a:p>
            <a:r>
              <a:rPr lang="zh-TW" altLang="en-US" dirty="0" smtClean="0"/>
              <a:t>海岸山脈以不對稱曲流的鐘擺 </a:t>
            </a:r>
            <a:br>
              <a:rPr lang="zh-TW" altLang="en-US" dirty="0" smtClean="0"/>
            </a:br>
            <a:r>
              <a:rPr lang="zh-TW" altLang="en-US" dirty="0" smtClean="0"/>
              <a:t>催眠了妳 </a:t>
            </a:r>
            <a:br>
              <a:rPr lang="zh-TW" altLang="en-US" dirty="0" smtClean="0"/>
            </a:br>
            <a:r>
              <a:rPr lang="zh-TW" altLang="en-US" dirty="0" smtClean="0"/>
              <a:t/>
            </a:r>
            <a:br>
              <a:rPr lang="zh-TW" altLang="en-US" dirty="0" smtClean="0"/>
            </a:br>
            <a:r>
              <a:rPr lang="zh-TW" altLang="en-US" dirty="0" smtClean="0"/>
              <a:t>我在妳的瞳眸裡覓食，我是善戰的 </a:t>
            </a:r>
            <a:br>
              <a:rPr lang="zh-TW" altLang="en-US" dirty="0" smtClean="0"/>
            </a:br>
            <a:r>
              <a:rPr lang="zh-TW" altLang="en-US" dirty="0" smtClean="0"/>
              <a:t>妳的靈魂即將接受我的侵略 </a:t>
            </a:r>
            <a:br>
              <a:rPr lang="zh-TW" altLang="en-US" dirty="0" smtClean="0"/>
            </a:br>
            <a:r>
              <a:rPr lang="zh-TW" altLang="en-US" dirty="0" smtClean="0"/>
              <a:t>而風化，隆起的山脈 </a:t>
            </a:r>
            <a:br>
              <a:rPr lang="zh-TW" altLang="en-US" dirty="0" smtClean="0"/>
            </a:br>
            <a:r>
              <a:rPr lang="zh-TW" altLang="en-US" dirty="0" smtClean="0"/>
              <a:t>也堆積落石來抵拒 </a:t>
            </a:r>
            <a:br>
              <a:rPr lang="zh-TW" altLang="en-US" dirty="0" smtClean="0"/>
            </a:br>
            <a:r>
              <a:rPr lang="zh-TW" altLang="en-US" dirty="0" smtClean="0"/>
              <a:t>我的襲奪 </a:t>
            </a:r>
            <a:br>
              <a:rPr lang="zh-TW" altLang="en-US" dirty="0" smtClean="0"/>
            </a:br>
            <a:r>
              <a:rPr lang="zh-TW" altLang="en-US" dirty="0" smtClean="0"/>
              <a:t>季後分界的端點只有在河床裡 </a:t>
            </a:r>
            <a:br>
              <a:rPr lang="zh-TW" altLang="en-US" dirty="0" smtClean="0"/>
            </a:br>
            <a:r>
              <a:rPr lang="zh-TW" altLang="en-US" dirty="0" smtClean="0"/>
              <a:t>形成鋒面　 </a:t>
            </a:r>
            <a:br>
              <a:rPr lang="zh-TW" altLang="en-US" dirty="0" smtClean="0"/>
            </a:br>
            <a:r>
              <a:rPr lang="zh-TW" altLang="en-US" dirty="0" smtClean="0"/>
              <a:t>聚落墾居 </a:t>
            </a:r>
            <a:br>
              <a:rPr lang="zh-TW" altLang="en-US" dirty="0" smtClean="0"/>
            </a:br>
            <a:r>
              <a:rPr lang="zh-TW" altLang="en-US" dirty="0" smtClean="0"/>
              <a:t>向縱谷內部一路栽植妳內斂的溫柔種子 </a:t>
            </a:r>
            <a:br>
              <a:rPr lang="zh-TW" altLang="en-US" dirty="0" smtClean="0"/>
            </a:b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noChangeAspect="1"/>
          </p:cNvGrpSpPr>
          <p:nvPr/>
        </p:nvGrpSpPr>
        <p:grpSpPr bwMode="auto">
          <a:xfrm>
            <a:off x="249217" y="153311"/>
            <a:ext cx="8573004" cy="6858000"/>
            <a:chOff x="2154" y="2250"/>
            <a:chExt cx="7113" cy="5435"/>
          </a:xfrm>
        </p:grpSpPr>
        <p:sp>
          <p:nvSpPr>
            <p:cNvPr id="1027" name="AutoShape 3"/>
            <p:cNvSpPr>
              <a:spLocks noChangeAspect="1" noChangeArrowheads="1"/>
            </p:cNvSpPr>
            <p:nvPr/>
          </p:nvSpPr>
          <p:spPr bwMode="auto">
            <a:xfrm>
              <a:off x="2154" y="2429"/>
              <a:ext cx="7113" cy="52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zh-TW" altLang="en-US"/>
            </a:p>
          </p:txBody>
        </p:sp>
        <p:sp>
          <p:nvSpPr>
            <p:cNvPr id="1028" name="Text Box 4"/>
            <p:cNvSpPr txBox="1">
              <a:spLocks noChangeArrowheads="1"/>
            </p:cNvSpPr>
            <p:nvPr/>
          </p:nvSpPr>
          <p:spPr bwMode="auto">
            <a:xfrm>
              <a:off x="4074" y="2250"/>
              <a:ext cx="3600"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作         者</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29" name="Text Box 5"/>
            <p:cNvSpPr txBox="1">
              <a:spLocks noChangeArrowheads="1"/>
            </p:cNvSpPr>
            <p:nvPr/>
          </p:nvSpPr>
          <p:spPr bwMode="auto">
            <a:xfrm>
              <a:off x="4857" y="4650"/>
              <a:ext cx="784"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意</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30" name="Text Box 6"/>
            <p:cNvSpPr txBox="1">
              <a:spLocks noChangeArrowheads="1"/>
            </p:cNvSpPr>
            <p:nvPr/>
          </p:nvSpPr>
          <p:spPr bwMode="auto">
            <a:xfrm>
              <a:off x="5185" y="7042"/>
              <a:ext cx="1566"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讀   者</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31" name="Text Box 7"/>
            <p:cNvSpPr txBox="1">
              <a:spLocks noChangeArrowheads="1"/>
            </p:cNvSpPr>
            <p:nvPr/>
          </p:nvSpPr>
          <p:spPr bwMode="auto">
            <a:xfrm>
              <a:off x="4857" y="3530"/>
              <a:ext cx="784"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象</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32" name="Text Box 8"/>
            <p:cNvSpPr txBox="1">
              <a:spLocks noChangeArrowheads="1"/>
            </p:cNvSpPr>
            <p:nvPr/>
          </p:nvSpPr>
          <p:spPr bwMode="auto">
            <a:xfrm>
              <a:off x="6109" y="3530"/>
              <a:ext cx="784"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意</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33" name="Text Box 9"/>
            <p:cNvSpPr txBox="1">
              <a:spLocks noChangeArrowheads="1"/>
            </p:cNvSpPr>
            <p:nvPr/>
          </p:nvSpPr>
          <p:spPr bwMode="auto">
            <a:xfrm>
              <a:off x="6109" y="4650"/>
              <a:ext cx="784"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象</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34" name="Text Box 10"/>
            <p:cNvSpPr txBox="1">
              <a:spLocks noChangeArrowheads="1"/>
            </p:cNvSpPr>
            <p:nvPr/>
          </p:nvSpPr>
          <p:spPr bwMode="auto">
            <a:xfrm>
              <a:off x="4147" y="5927"/>
              <a:ext cx="3527"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                                                     作         品</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35" name="Line 11"/>
            <p:cNvSpPr>
              <a:spLocks noChangeShapeType="1"/>
            </p:cNvSpPr>
            <p:nvPr/>
          </p:nvSpPr>
          <p:spPr bwMode="auto">
            <a:xfrm>
              <a:off x="5170" y="2890"/>
              <a:ext cx="0" cy="4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36" name="Line 12"/>
            <p:cNvSpPr>
              <a:spLocks noChangeShapeType="1"/>
            </p:cNvSpPr>
            <p:nvPr/>
          </p:nvSpPr>
          <p:spPr bwMode="auto">
            <a:xfrm>
              <a:off x="5186" y="4122"/>
              <a:ext cx="0" cy="4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37" name="Line 13"/>
            <p:cNvSpPr>
              <a:spLocks noChangeShapeType="1"/>
            </p:cNvSpPr>
            <p:nvPr/>
          </p:nvSpPr>
          <p:spPr bwMode="auto">
            <a:xfrm>
              <a:off x="5212" y="5349"/>
              <a:ext cx="0" cy="4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38" name="Line 14"/>
            <p:cNvSpPr>
              <a:spLocks noChangeShapeType="1"/>
            </p:cNvSpPr>
            <p:nvPr/>
          </p:nvSpPr>
          <p:spPr bwMode="auto">
            <a:xfrm flipV="1">
              <a:off x="6464" y="2861"/>
              <a:ext cx="3" cy="51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39" name="Line 15"/>
            <p:cNvSpPr>
              <a:spLocks noChangeShapeType="1"/>
            </p:cNvSpPr>
            <p:nvPr/>
          </p:nvSpPr>
          <p:spPr bwMode="auto">
            <a:xfrm flipV="1">
              <a:off x="6491" y="4075"/>
              <a:ext cx="3" cy="51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40" name="Line 16"/>
            <p:cNvSpPr>
              <a:spLocks noChangeShapeType="1"/>
            </p:cNvSpPr>
            <p:nvPr/>
          </p:nvSpPr>
          <p:spPr bwMode="auto">
            <a:xfrm flipV="1">
              <a:off x="6543" y="5289"/>
              <a:ext cx="4" cy="51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41" name="Line 17"/>
            <p:cNvSpPr>
              <a:spLocks noChangeShapeType="1"/>
            </p:cNvSpPr>
            <p:nvPr/>
          </p:nvSpPr>
          <p:spPr bwMode="auto">
            <a:xfrm flipV="1">
              <a:off x="5953" y="6479"/>
              <a:ext cx="2" cy="411"/>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42" name="Line 18"/>
            <p:cNvSpPr>
              <a:spLocks noChangeShapeType="1"/>
            </p:cNvSpPr>
            <p:nvPr/>
          </p:nvSpPr>
          <p:spPr bwMode="auto">
            <a:xfrm>
              <a:off x="4387" y="2890"/>
              <a:ext cx="0" cy="28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sp>
          <p:nvSpPr>
            <p:cNvPr id="1043" name="Text Box 19"/>
            <p:cNvSpPr txBox="1">
              <a:spLocks noChangeArrowheads="1"/>
            </p:cNvSpPr>
            <p:nvPr/>
          </p:nvSpPr>
          <p:spPr bwMode="auto">
            <a:xfrm>
              <a:off x="3605" y="3467"/>
              <a:ext cx="626" cy="1600"/>
            </a:xfrm>
            <a:prstGeom prst="rect">
              <a:avLst/>
            </a:prstGeom>
            <a:solidFill>
              <a:srgbClr val="FFFFFF"/>
            </a:solidFill>
            <a:ln w="9525">
              <a:solidFill>
                <a:srgbClr val="FFFFFF"/>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smtClean="0">
                  <a:ln>
                    <a:noFill/>
                  </a:ln>
                  <a:solidFill>
                    <a:schemeClr val="tx1"/>
                  </a:solidFill>
                  <a:effectLst/>
                  <a:latin typeface="Calibri" pitchFamily="34" charset="0"/>
                  <a:ea typeface="新細明體" pitchFamily="18" charset="-120"/>
                </a:rPr>
                <a:t>創    作</a:t>
              </a:r>
              <a:endParaRPr kumimoji="1" lang="zh-TW" sz="1800" b="0" i="0" u="none" strike="noStrike" cap="none" normalizeH="0" baseline="0" smtClean="0">
                <a:ln>
                  <a:noFill/>
                </a:ln>
                <a:solidFill>
                  <a:schemeClr val="tx1"/>
                </a:solidFill>
                <a:effectLst/>
                <a:latin typeface="Arial" pitchFamily="34" charset="0"/>
                <a:ea typeface="新細明體" pitchFamily="18" charset="-120"/>
              </a:endParaRPr>
            </a:p>
          </p:txBody>
        </p:sp>
        <p:sp>
          <p:nvSpPr>
            <p:cNvPr id="1044" name="Text Box 20"/>
            <p:cNvSpPr txBox="1">
              <a:spLocks noChangeArrowheads="1"/>
            </p:cNvSpPr>
            <p:nvPr/>
          </p:nvSpPr>
          <p:spPr bwMode="auto">
            <a:xfrm>
              <a:off x="7361" y="3467"/>
              <a:ext cx="626" cy="1600"/>
            </a:xfrm>
            <a:prstGeom prst="rect">
              <a:avLst/>
            </a:prstGeom>
            <a:solidFill>
              <a:srgbClr val="FFFFFF"/>
            </a:solidFill>
            <a:ln w="9525">
              <a:solidFill>
                <a:srgbClr val="FFFFFF"/>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Calibri" pitchFamily="34" charset="0"/>
                  <a:ea typeface="新細明體" pitchFamily="18" charset="-120"/>
                </a:rPr>
                <a:t>鑑    賞</a:t>
              </a:r>
              <a:endParaRPr kumimoji="1" lang="zh-TW" sz="1800" b="0" i="0" u="none" strike="noStrike" cap="none" normalizeH="0" baseline="0" dirty="0" smtClean="0">
                <a:ln>
                  <a:noFill/>
                </a:ln>
                <a:solidFill>
                  <a:schemeClr val="tx1"/>
                </a:solidFill>
                <a:effectLst/>
                <a:latin typeface="Arial" pitchFamily="34" charset="0"/>
                <a:ea typeface="新細明體" pitchFamily="18" charset="-120"/>
              </a:endParaRPr>
            </a:p>
          </p:txBody>
        </p:sp>
        <p:sp>
          <p:nvSpPr>
            <p:cNvPr id="1045" name="Line 21"/>
            <p:cNvSpPr>
              <a:spLocks noChangeShapeType="1"/>
            </p:cNvSpPr>
            <p:nvPr/>
          </p:nvSpPr>
          <p:spPr bwMode="auto">
            <a:xfrm flipV="1">
              <a:off x="7361" y="2890"/>
              <a:ext cx="0" cy="28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zh-TW" altLang="en-US"/>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lnSpcReduction="10000"/>
          </a:bodyPr>
          <a:lstStyle/>
          <a:p>
            <a:r>
              <a:rPr lang="zh-TW" altLang="en-US" dirty="0" smtClean="0"/>
              <a:t>今生的妳是浪漫的立霧沖積扇 </a:t>
            </a:r>
            <a:br>
              <a:rPr lang="zh-TW" altLang="en-US" dirty="0" smtClean="0"/>
            </a:br>
            <a:r>
              <a:rPr lang="zh-TW" altLang="en-US" dirty="0" smtClean="0"/>
              <a:t>卻湍急著海岸蹉跎的山脈至今 </a:t>
            </a:r>
            <a:br>
              <a:rPr lang="zh-TW" altLang="en-US" dirty="0" smtClean="0"/>
            </a:br>
            <a:r>
              <a:rPr lang="zh-TW" altLang="en-US" dirty="0" smtClean="0"/>
              <a:t>我也替你保了意外險 </a:t>
            </a:r>
            <a:br>
              <a:rPr lang="zh-TW" altLang="en-US" dirty="0" smtClean="0"/>
            </a:br>
            <a:r>
              <a:rPr lang="zh-TW" altLang="en-US" dirty="0" smtClean="0"/>
              <a:t>在妳保育平原 </a:t>
            </a:r>
            <a:br>
              <a:rPr lang="zh-TW" altLang="en-US" dirty="0" smtClean="0"/>
            </a:br>
            <a:r>
              <a:rPr lang="zh-TW" altLang="en-US" dirty="0" smtClean="0"/>
              <a:t>　墾殖正在發育的靈魂時，童年 </a:t>
            </a:r>
            <a:br>
              <a:rPr lang="zh-TW" altLang="en-US" dirty="0" smtClean="0"/>
            </a:br>
            <a:r>
              <a:rPr lang="zh-TW" altLang="en-US" dirty="0" smtClean="0"/>
              <a:t>絕不能被河床稀釋 </a:t>
            </a:r>
            <a:br>
              <a:rPr lang="zh-TW" altLang="en-US" dirty="0" smtClean="0"/>
            </a:br>
            <a:r>
              <a:rPr lang="zh-TW" altLang="en-US" dirty="0" smtClean="0"/>
              <a:t>生番襲奪 </a:t>
            </a:r>
            <a:br>
              <a:rPr lang="zh-TW" altLang="en-US" dirty="0" smtClean="0"/>
            </a:br>
            <a:r>
              <a:rPr lang="zh-TW" altLang="en-US" dirty="0" smtClean="0"/>
              <a:t/>
            </a:r>
            <a:br>
              <a:rPr lang="zh-TW" altLang="en-US" dirty="0" smtClean="0"/>
            </a:br>
            <a:r>
              <a:rPr lang="zh-TW" altLang="en-US" dirty="0" smtClean="0"/>
              <a:t>我是一只被催眠的鐘擺在戰事裡失去城市的記憶許久許久。 </a:t>
            </a:r>
            <a:br>
              <a:rPr lang="zh-TW" altLang="en-US" dirty="0" smtClean="0"/>
            </a:br>
            <a:r>
              <a:rPr lang="zh-TW" altLang="en-US" dirty="0" smtClean="0"/>
              <a:t/>
            </a:r>
            <a:br>
              <a:rPr lang="zh-TW" altLang="en-US" dirty="0" smtClean="0"/>
            </a:br>
            <a:endParaRPr lang="zh-TW"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資料來源</a:t>
            </a:r>
            <a:endParaRPr lang="zh-TW" altLang="en-US" dirty="0"/>
          </a:p>
        </p:txBody>
      </p:sp>
      <p:sp>
        <p:nvSpPr>
          <p:cNvPr id="3" name="內容版面配置區 2"/>
          <p:cNvSpPr>
            <a:spLocks noGrp="1"/>
          </p:cNvSpPr>
          <p:nvPr>
            <p:ph idx="1"/>
          </p:nvPr>
        </p:nvSpPr>
        <p:spPr/>
        <p:txBody>
          <a:bodyPr>
            <a:normAutofit/>
          </a:bodyPr>
          <a:lstStyle/>
          <a:p>
            <a:r>
              <a:rPr lang="zh-TW" altLang="en-US" dirty="0" smtClean="0"/>
              <a:t>見李若鶯：</a:t>
            </a:r>
            <a:r>
              <a:rPr lang="en-US" altLang="zh-TW" dirty="0" smtClean="0"/>
              <a:t>《</a:t>
            </a:r>
            <a:r>
              <a:rPr lang="zh-TW" altLang="en-US" dirty="0" smtClean="0"/>
              <a:t>唐宋詞鑑賞通論</a:t>
            </a:r>
            <a:r>
              <a:rPr lang="en-US" altLang="zh-TW" dirty="0" smtClean="0"/>
              <a:t>》</a:t>
            </a:r>
            <a:r>
              <a:rPr lang="zh-TW" altLang="en-US" dirty="0" smtClean="0"/>
              <a:t>（高雄：復文圖書出版社，</a:t>
            </a:r>
            <a:r>
              <a:rPr lang="en-US" dirty="0" smtClean="0"/>
              <a:t>1996</a:t>
            </a:r>
            <a:r>
              <a:rPr lang="zh-TW" altLang="en-US" dirty="0" smtClean="0"/>
              <a:t>年</a:t>
            </a:r>
            <a:r>
              <a:rPr lang="en-US" dirty="0" smtClean="0"/>
              <a:t>9</a:t>
            </a:r>
            <a:r>
              <a:rPr lang="zh-TW" altLang="en-US" dirty="0" smtClean="0"/>
              <a:t>月初版）。</a:t>
            </a:r>
            <a:endParaRPr lang="en-US" altLang="zh-TW" dirty="0" smtClean="0"/>
          </a:p>
          <a:p>
            <a:r>
              <a:rPr lang="en-US" altLang="zh-TW" dirty="0" smtClean="0"/>
              <a:t>http://forum.pon99.net/viewtopic.php?f=5&amp;t=27537</a:t>
            </a:r>
          </a:p>
          <a:p>
            <a:r>
              <a:rPr lang="zh-TW" altLang="en-US" dirty="0" smtClean="0"/>
              <a:t>歡迎進入「荒年風月」： </a:t>
            </a:r>
            <a:br>
              <a:rPr lang="zh-TW" altLang="en-US" dirty="0" smtClean="0"/>
            </a:br>
            <a:r>
              <a:rPr lang="en-US" altLang="zh-TW" dirty="0" smtClean="0">
                <a:hlinkClick r:id="rId2"/>
              </a:rPr>
              <a:t>http://mypaper.pchome.com.tw/news/kylesmile</a:t>
            </a:r>
            <a:endParaRPr lang="zh-TW" altLang="en-US" dirty="0" smtClean="0"/>
          </a:p>
          <a:p>
            <a:r>
              <a:rPr lang="zh-TW" altLang="en-US" dirty="0" smtClean="0"/>
              <a:t/>
            </a:r>
            <a:br>
              <a:rPr lang="zh-TW" altLang="en-US" dirty="0" smtClean="0"/>
            </a:br>
            <a:r>
              <a:rPr lang="zh-TW" altLang="en-US" dirty="0" smtClean="0">
                <a:hlinkClick r:id="rId3"/>
              </a:rPr>
              <a:t>丁威仁</a:t>
            </a:r>
            <a:r>
              <a:rPr lang="zh-TW" altLang="en-US" dirty="0" smtClean="0"/>
              <a:t> 投稿區顧問   </a:t>
            </a:r>
            <a:r>
              <a:rPr lang="zh-TW" altLang="en-US" b="1" dirty="0" smtClean="0"/>
              <a:t>文章</a:t>
            </a:r>
            <a:r>
              <a:rPr lang="en-US" altLang="zh-TW" b="1" dirty="0" smtClean="0"/>
              <a:t>:</a:t>
            </a:r>
            <a:r>
              <a:rPr lang="zh-TW" altLang="en-US" dirty="0" smtClean="0"/>
              <a:t> </a:t>
            </a:r>
            <a:r>
              <a:rPr lang="en-US" altLang="zh-TW" dirty="0" smtClean="0"/>
              <a:t>329 </a:t>
            </a:r>
            <a:r>
              <a:rPr lang="zh-TW" altLang="en-US" b="1" dirty="0" smtClean="0"/>
              <a:t>註冊時間</a:t>
            </a:r>
            <a:r>
              <a:rPr lang="en-US" altLang="zh-TW" b="1" dirty="0" smtClean="0"/>
              <a:t>:</a:t>
            </a:r>
            <a:r>
              <a:rPr lang="zh-TW" altLang="en-US" dirty="0" smtClean="0"/>
              <a:t> 週一 </a:t>
            </a:r>
            <a:r>
              <a:rPr lang="en-US" altLang="zh-TW" dirty="0" smtClean="0"/>
              <a:t>2</a:t>
            </a:r>
            <a:r>
              <a:rPr lang="zh-TW" altLang="en-US" dirty="0" smtClean="0"/>
              <a:t>月 </a:t>
            </a:r>
            <a:r>
              <a:rPr lang="en-US" altLang="zh-TW" dirty="0" smtClean="0"/>
              <a:t>09, 2004 11:06 pm </a:t>
            </a:r>
            <a:r>
              <a:rPr lang="zh-TW" altLang="en-US" b="1" dirty="0" smtClean="0"/>
              <a:t>來自</a:t>
            </a:r>
            <a:r>
              <a:rPr lang="en-US" altLang="zh-TW" b="1" dirty="0" smtClean="0"/>
              <a:t>:</a:t>
            </a:r>
            <a:r>
              <a:rPr lang="zh-TW" altLang="en-US" dirty="0" smtClean="0"/>
              <a:t> 求婚行星 </a:t>
            </a:r>
            <a:r>
              <a:rPr lang="zh-TW" altLang="en-US" b="1" dirty="0" smtClean="0"/>
              <a:t>部落格</a:t>
            </a:r>
            <a:r>
              <a:rPr lang="en-US" altLang="zh-TW" b="1" dirty="0" smtClean="0"/>
              <a:t>:</a:t>
            </a:r>
            <a:r>
              <a:rPr lang="zh-TW" altLang="en-US" dirty="0" smtClean="0"/>
              <a:t> </a:t>
            </a:r>
            <a:r>
              <a:rPr lang="zh-TW" altLang="en-US" dirty="0" smtClean="0">
                <a:hlinkClick r:id="rId4"/>
              </a:rPr>
              <a:t>觀看文章</a:t>
            </a:r>
            <a:r>
              <a:rPr lang="zh-TW" altLang="en-US" dirty="0" smtClean="0"/>
              <a:t> </a:t>
            </a:r>
            <a:r>
              <a:rPr lang="zh-TW" altLang="en-US" dirty="0" smtClean="0">
                <a:hlinkClick r:id="rId2" tooltip="個人網站: http://mypaper.pchome.com.tw/news/kylesmile"/>
              </a:rPr>
              <a:t>網站</a:t>
            </a:r>
            <a:endParaRPr lang="zh-TW" altLang="en-US" dirty="0" smtClean="0"/>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創作與鑑賞的過程</a:t>
            </a:r>
            <a:endParaRPr lang="zh-TW" altLang="en-US" dirty="0"/>
          </a:p>
        </p:txBody>
      </p:sp>
      <p:sp>
        <p:nvSpPr>
          <p:cNvPr id="3" name="內容版面配置區 2"/>
          <p:cNvSpPr>
            <a:spLocks noGrp="1"/>
          </p:cNvSpPr>
          <p:nvPr>
            <p:ph idx="1"/>
          </p:nvPr>
        </p:nvSpPr>
        <p:spPr/>
        <p:txBody>
          <a:bodyPr/>
          <a:lstStyle/>
          <a:p>
            <a:r>
              <a:rPr lang="zh-TW" altLang="en-US" dirty="0" smtClean="0"/>
              <a:t>作者創作，讀者鑑賞，因此美的情感傳遞是沒有時空限制的，正如吳曉所說：</a:t>
            </a:r>
          </a:p>
          <a:p>
            <a:r>
              <a:rPr lang="zh-TW" altLang="en-US" b="1" dirty="0" smtClean="0"/>
              <a:t>創造意象是詩人表現情感的基本手段，詩人將獨創性的意象符號提供給讀者，使讀者產生理解與共鳴，進而被普遍接受與承認，這是普通語言所無法做到的。</a:t>
            </a:r>
            <a:endParaRPr lang="en-US" altLang="zh-TW" b="1" dirty="0" smtClean="0"/>
          </a:p>
          <a:p>
            <a:r>
              <a:rPr lang="zh-TW" altLang="en-US" dirty="0" smtClean="0"/>
              <a:t>透過意象的創造與審美，激發作者的美感情緒，也觸動讀者的美感情緒；張紅雨在</a:t>
            </a:r>
            <a:r>
              <a:rPr lang="en-US" altLang="zh-TW" dirty="0" smtClean="0"/>
              <a:t>《</a:t>
            </a:r>
            <a:r>
              <a:rPr lang="zh-TW" altLang="en-US" dirty="0" smtClean="0"/>
              <a:t>寫作美學</a:t>
            </a:r>
            <a:r>
              <a:rPr lang="en-US" altLang="zh-TW" dirty="0" smtClean="0"/>
              <a:t>》</a:t>
            </a:r>
            <a:r>
              <a:rPr lang="zh-TW" altLang="en-US" dirty="0" smtClean="0"/>
              <a:t>中說：</a:t>
            </a:r>
          </a:p>
          <a:p>
            <a:r>
              <a:rPr lang="zh-TW" altLang="en-US" b="1" dirty="0" smtClean="0"/>
              <a:t>人們之所以有了美感，是因為情緒產生了波動。這種波動與事物的形態常常是統一起來的，美感總是附著在一定的事物上。</a:t>
            </a:r>
            <a:endParaRPr lang="zh-TW" alt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t>作者的美感呈現在辭章的意象中，讀者在審美過程中感受作者的情緒波動，形成了創作與鑑賞的過程。也就是說，作者的人格、思想、修養藉著一幅幅意象組合成的意境呈顯出來，每位作者的人格、思想、修養不盡相同，因此所呈顯的境界不同；讀者經由意象的還原、意境的體會去領悟作者的襟抱涵養，進入作者境界的時候，也會因個人人格、思想、修養的差異而所見不同，所能造達的境界亦不同；亦即藉由不同讀者的審美活動而賦予文學作品不同的美學價值，進而成就文學的不朽與創新。</a:t>
            </a:r>
          </a:p>
          <a:p>
            <a:endParaRPr lang="zh-TW" altLang="en-US" dirty="0" smtClean="0"/>
          </a:p>
          <a:p>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何謂意象？</a:t>
            </a:r>
            <a:endParaRPr lang="zh-TW" altLang="en-US" dirty="0"/>
          </a:p>
        </p:txBody>
      </p:sp>
      <p:sp>
        <p:nvSpPr>
          <p:cNvPr id="3" name="內容版面配置區 2"/>
          <p:cNvSpPr>
            <a:spLocks noGrp="1"/>
          </p:cNvSpPr>
          <p:nvPr>
            <p:ph idx="1"/>
          </p:nvPr>
        </p:nvSpPr>
        <p:spPr/>
        <p:txBody>
          <a:bodyPr/>
          <a:lstStyle/>
          <a:p>
            <a:r>
              <a:rPr lang="zh-TW" altLang="en-US" dirty="0" smtClean="0"/>
              <a:t>關於「意象」一詞的解釋，最簡單的說法 </a:t>
            </a:r>
            <a:br>
              <a:rPr lang="zh-TW" altLang="en-US" dirty="0" smtClean="0"/>
            </a:br>
            <a:r>
              <a:rPr lang="zh-TW" altLang="en-US" dirty="0" smtClean="0"/>
              <a:t>可以是「人們在心中產生想像的圖象」，即是「意中之象」，換言之，意象就是人內心世界中的內在圖象，經過語言或文字、甚至於各 種藝術的表現型態書寫、描繪於外的表現形態。 </a:t>
            </a:r>
            <a:br>
              <a:rPr lang="zh-TW" altLang="en-US" dirty="0" smtClean="0"/>
            </a:b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意象形成的過程為何？</a:t>
            </a:r>
            <a:endParaRPr lang="zh-TW" altLang="en-US" dirty="0"/>
          </a:p>
        </p:txBody>
      </p:sp>
      <p:sp>
        <p:nvSpPr>
          <p:cNvPr id="3" name="內容版面配置區 2"/>
          <p:cNvSpPr>
            <a:spLocks noGrp="1"/>
          </p:cNvSpPr>
          <p:nvPr>
            <p:ph idx="1"/>
          </p:nvPr>
        </p:nvSpPr>
        <p:spPr/>
        <p:txBody>
          <a:bodyPr/>
          <a:lstStyle/>
          <a:p>
            <a:r>
              <a:rPr lang="zh-TW" altLang="en-US" dirty="0" smtClean="0"/>
              <a:t>如果，我們進一步分析意象產生的過程，或許可以將人的思維層 </a:t>
            </a:r>
            <a:br>
              <a:rPr lang="zh-TW" altLang="en-US" dirty="0" smtClean="0"/>
            </a:br>
            <a:r>
              <a:rPr lang="zh-TW" altLang="en-US" dirty="0" smtClean="0"/>
              <a:t>次分成「意→象→言」的遞進程序：</a:t>
            </a:r>
            <a:endParaRPr lang="en-US" altLang="zh-TW" dirty="0" smtClean="0"/>
          </a:p>
          <a:p>
            <a:r>
              <a:rPr lang="zh-TW" altLang="en-US" dirty="0" smtClean="0"/>
              <a:t>「意」指的是人的內在意念，也 就是主觀情思，簡單地說就是情緒或者情感觸發的當下。</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t>此時，人會 因為經驗的再生，形成內在的圖象，自然地在腦中構圖全是那些欲表達的情感，而所謂的內在圖象，其實是意識對於客觀世界的投射，人將過去曾經驗過的客體事物，透過內在的想像重現，而此重現之時， 「象」便詮釋了「意」，「意象」於焉誕生。</a:t>
            </a: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t>然而，未經過「外在符號」的表述，「意象」畢竟存在於內心世界裡，「言」指涉的便是「符號」，無論是語言、文字、藝術、文學都屬於「言」的層次，「意象」必須通過「言」的表述，方能被外在世界所認知，否則都只 是內在的想像罷了。 </a:t>
            </a:r>
            <a:br>
              <a:rPr lang="zh-TW" altLang="en-US" dirty="0" smtClean="0"/>
            </a:b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85</TotalTime>
  <Words>1556</Words>
  <Application>Microsoft Office PowerPoint</Application>
  <PresentationFormat>如螢幕大小 (4:3)</PresentationFormat>
  <Paragraphs>98</Paragraphs>
  <Slides>31</Slides>
  <Notes>0</Notes>
  <HiddenSlides>0</HiddenSlides>
  <MMClips>0</MMClips>
  <ScaleCrop>false</ScaleCrop>
  <HeadingPairs>
    <vt:vector size="4" baseType="variant">
      <vt:variant>
        <vt:lpstr>佈景主題</vt:lpstr>
      </vt:variant>
      <vt:variant>
        <vt:i4>1</vt:i4>
      </vt:variant>
      <vt:variant>
        <vt:lpstr>投影片標題</vt:lpstr>
      </vt:variant>
      <vt:variant>
        <vt:i4>31</vt:i4>
      </vt:variant>
    </vt:vector>
  </HeadingPairs>
  <TitlesOfParts>
    <vt:vector size="32" baseType="lpstr">
      <vt:lpstr>流線</vt:lpstr>
      <vt:lpstr>文學中的意象</vt:lpstr>
      <vt:lpstr>前言：</vt:lpstr>
      <vt:lpstr>PowerPoint 簡報</vt:lpstr>
      <vt:lpstr>創作與鑑賞的過程</vt:lpstr>
      <vt:lpstr>PowerPoint 簡報</vt:lpstr>
      <vt:lpstr>何謂意象？</vt:lpstr>
      <vt:lpstr>意象形成的過程為何？</vt:lpstr>
      <vt:lpstr>PowerPoint 簡報</vt:lpstr>
      <vt:lpstr>PowerPoint 簡報</vt:lpstr>
      <vt:lpstr>意象的表現可有幾種方法？</vt:lpstr>
      <vt:lpstr>小說舉例： 黃春明〈兒子的大玩偶〉</vt:lpstr>
      <vt:lpstr>七等生〈我愛黑眼珠〉</vt:lpstr>
      <vt:lpstr>PowerPoint 簡報</vt:lpstr>
      <vt:lpstr>達利最著名的繪畫：</vt:lpstr>
      <vt:lpstr>薩爾瓦多·達利（Salvador Dali）</vt:lpstr>
      <vt:lpstr>七等生〈沙河悲歌〉</vt:lpstr>
      <vt:lpstr>超現實大師導演–路易斯．布紐爾</vt:lpstr>
      <vt:lpstr>布紐爾與達利</vt:lpstr>
      <vt:lpstr>舉例1.</vt:lpstr>
      <vt:lpstr>PowerPoint 簡報</vt:lpstr>
      <vt:lpstr>舉例2</vt:lpstr>
      <vt:lpstr>PowerPoint 簡報</vt:lpstr>
      <vt:lpstr>舉例3</vt:lpstr>
      <vt:lpstr> 剔牙　　洛夫  </vt:lpstr>
      <vt:lpstr>PowerPoint 簡報</vt:lpstr>
      <vt:lpstr>手套與愛　　渡也</vt:lpstr>
      <vt:lpstr>PowerPoint 簡報</vt:lpstr>
      <vt:lpstr>造型花蓮－海岸妳的山脈　　　丁威仁</vt:lpstr>
      <vt:lpstr>PowerPoint 簡報</vt:lpstr>
      <vt:lpstr>PowerPoint 簡報</vt:lpstr>
      <vt:lpstr>資料來源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文學中的意象</dc:title>
  <dc:creator>liu-01</dc:creator>
  <cp:lastModifiedBy>USER</cp:lastModifiedBy>
  <cp:revision>19</cp:revision>
  <dcterms:created xsi:type="dcterms:W3CDTF">2014-10-13T09:35:55Z</dcterms:created>
  <dcterms:modified xsi:type="dcterms:W3CDTF">2016-10-30T03:29:11Z</dcterms:modified>
</cp:coreProperties>
</file>